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6" r:id="rId9"/>
    <p:sldId id="264" r:id="rId10"/>
    <p:sldId id="277" r:id="rId11"/>
    <p:sldId id="265" r:id="rId12"/>
    <p:sldId id="269" r:id="rId13"/>
    <p:sldId id="268" r:id="rId14"/>
    <p:sldId id="279" r:id="rId15"/>
    <p:sldId id="270" r:id="rId16"/>
    <p:sldId id="271" r:id="rId17"/>
    <p:sldId id="272" r:id="rId18"/>
    <p:sldId id="278" r:id="rId19"/>
    <p:sldId id="273" r:id="rId20"/>
    <p:sldId id="274" r:id="rId21"/>
    <p:sldId id="275" r:id="rId22"/>
  </p:sldIdLst>
  <p:sldSz cx="12192000" cy="6858000"/>
  <p:notesSz cx="6797675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D6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501" autoAdjust="0"/>
  </p:normalViewPr>
  <p:slideViewPr>
    <p:cSldViewPr snapToGrid="0">
      <p:cViewPr varScale="1">
        <p:scale>
          <a:sx n="112" d="100"/>
          <a:sy n="112" d="100"/>
        </p:scale>
        <p:origin x="-51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7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4B109784-1242-49CB-93FF-86A56047DA7D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815" tIns="45907" rIns="91815" bIns="45907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8043E68F-6E9A-4BD0-8980-A35A7ACF20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189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3E68F-6E9A-4BD0-8980-A35A7ACF2057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678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2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0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66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96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9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3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56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31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91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88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290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365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30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31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219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8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31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8AFD69-E945-4ED3-8CBF-D2C4359E0110}" type="datetimeFigureOut">
              <a:rPr lang="hr-HR" smtClean="0"/>
              <a:t>13.01.2021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0916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nacelnik@humnasutli.hr" TargetMode="External"/><Relationship Id="rId2" Type="http://schemas.openxmlformats.org/officeDocument/2006/relationships/hyperlink" Target="mailto:racunovodstvo@humnasutli.hr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6" y="228601"/>
            <a:ext cx="967317" cy="1270837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91733" y="1845734"/>
            <a:ext cx="7987696" cy="3748040"/>
          </a:xfrm>
        </p:spPr>
        <p:txBody>
          <a:bodyPr>
            <a:normAutofit/>
          </a:bodyPr>
          <a:lstStyle/>
          <a:p>
            <a:pPr algn="ctr"/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VODIČ ZA GRAĐANE UZ PRORAČUN ZA </a:t>
            </a:r>
          </a:p>
          <a:p>
            <a:pPr algn="ctr"/>
            <a:r>
              <a:rPr lang="hr-H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48733" y="1659466"/>
            <a:ext cx="1896534" cy="1257905"/>
          </a:xfrm>
        </p:spPr>
        <p:txBody>
          <a:bodyPr>
            <a:noAutofit/>
          </a:bodyPr>
          <a:lstStyle/>
          <a:p>
            <a:r>
              <a:rPr lang="hr-HR" sz="1200" dirty="0">
                <a:solidFill>
                  <a:srgbClr val="002060"/>
                </a:solidFill>
              </a:rPr>
              <a:t>Općina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/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> 175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49231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/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mb</a:t>
            </a:r>
            <a:r>
              <a:rPr lang="hr-HR" sz="1200" dirty="0">
                <a:solidFill>
                  <a:srgbClr val="002060"/>
                </a:solidFill>
              </a:rPr>
              <a:t>:02621223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oib</a:t>
            </a:r>
            <a:r>
              <a:rPr lang="hr-HR" sz="1200" dirty="0">
                <a:solidFill>
                  <a:srgbClr val="002060"/>
                </a:solidFill>
              </a:rPr>
              <a:t>: 61743726362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 </a:t>
            </a:r>
            <a:r>
              <a:rPr lang="hr-HR" sz="1200" u="sng" cap="none" dirty="0">
                <a:solidFill>
                  <a:srgbClr val="002060"/>
                </a:solidFill>
              </a:rPr>
              <a:t>www.humnasutli.hr</a:t>
            </a:r>
          </a:p>
        </p:txBody>
      </p:sp>
    </p:spTree>
    <p:extLst>
      <p:ext uri="{BB962C8B-B14F-4D97-AF65-F5344CB8AC3E}">
        <p14:creationId xmlns:p14="http://schemas.microsoft.com/office/powerpoint/2010/main" val="37901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5000">
        <p14:rippl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7237" y="744160"/>
            <a:ext cx="10810497" cy="1859973"/>
          </a:xfrm>
        </p:spPr>
        <p:txBody>
          <a:bodyPr>
            <a:normAutofit/>
          </a:bodyPr>
          <a:lstStyle/>
          <a:p>
            <a:pPr algn="just"/>
            <a:r>
              <a:rPr lang="hr-HR" sz="1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 od kreditnog zaduživanja općine Hum na Sutli </a:t>
            </a:r>
            <a:r>
              <a:rPr lang="hr-HR" sz="1600" cap="none" dirty="0" smtClean="0">
                <a:solidFill>
                  <a:srgbClr val="002060"/>
                </a:solidFill>
              </a:rPr>
              <a:t>za izgradnju pomoćnog objekta uz nogometno igralište u </a:t>
            </a:r>
            <a:r>
              <a:rPr lang="hr-HR" sz="1600" cap="none" dirty="0" err="1" smtClean="0">
                <a:solidFill>
                  <a:srgbClr val="002060"/>
                </a:solidFill>
              </a:rPr>
              <a:t>Lastinama</a:t>
            </a:r>
            <a:r>
              <a:rPr lang="hr-HR" sz="1600" cap="none" dirty="0" smtClean="0">
                <a:solidFill>
                  <a:srgbClr val="002060"/>
                </a:solidFill>
              </a:rPr>
              <a:t> u iznosu od 4.000.000,00 kuna.</a:t>
            </a:r>
            <a:endParaRPr lang="hr-HR" sz="1600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678289" y="3581401"/>
            <a:ext cx="6465712" cy="2649298"/>
          </a:xfrm>
        </p:spPr>
        <p:txBody>
          <a:bodyPr>
            <a:normAutofit/>
          </a:bodyPr>
          <a:lstStyle/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Općina Hum na Sutli                    </a:t>
            </a:r>
            <a:r>
              <a:rPr lang="hr-HR" sz="1600" dirty="0" smtClean="0">
                <a:solidFill>
                  <a:srgbClr val="002060"/>
                </a:solidFill>
              </a:rPr>
              <a:t>   </a:t>
            </a:r>
            <a:r>
              <a:rPr lang="hr-HR" sz="1600" dirty="0" smtClean="0">
                <a:solidFill>
                  <a:srgbClr val="002060"/>
                </a:solidFill>
              </a:rPr>
              <a:t>14.500,00 </a:t>
            </a:r>
            <a:r>
              <a:rPr lang="hr-HR" sz="1600" dirty="0">
                <a:solidFill>
                  <a:srgbClr val="002060"/>
                </a:solidFill>
              </a:rPr>
              <a:t>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Dječji vrtić „Balončica”                </a:t>
            </a:r>
            <a:r>
              <a:rPr lang="hr-HR" sz="1600" dirty="0" smtClean="0">
                <a:solidFill>
                  <a:srgbClr val="002060"/>
                </a:solidFill>
              </a:rPr>
              <a:t>   </a:t>
            </a:r>
            <a:r>
              <a:rPr lang="hr-HR" sz="1600" dirty="0" smtClean="0">
                <a:solidFill>
                  <a:srgbClr val="002060"/>
                </a:solidFill>
              </a:rPr>
              <a:t>10.000,00 </a:t>
            </a:r>
            <a:r>
              <a:rPr lang="hr-HR" sz="1600" dirty="0">
                <a:solidFill>
                  <a:srgbClr val="002060"/>
                </a:solidFill>
              </a:rPr>
              <a:t>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Narodna knjižnica Hum na Sutli    </a:t>
            </a:r>
            <a:r>
              <a:rPr lang="hr-HR" sz="1600" dirty="0" smtClean="0">
                <a:solidFill>
                  <a:srgbClr val="002060"/>
                </a:solidFill>
              </a:rPr>
              <a:t>   </a:t>
            </a:r>
            <a:r>
              <a:rPr lang="hr-HR" sz="1600" dirty="0">
                <a:solidFill>
                  <a:srgbClr val="002060"/>
                </a:solidFill>
              </a:rPr>
              <a:t>4.500,00 kn</a:t>
            </a:r>
          </a:p>
        </p:txBody>
      </p:sp>
      <p:sp>
        <p:nvSpPr>
          <p:cNvPr id="4" name="Pravokutnik 3"/>
          <p:cNvSpPr/>
          <p:nvPr/>
        </p:nvSpPr>
        <p:spPr>
          <a:xfrm>
            <a:off x="711200" y="3518413"/>
            <a:ext cx="97197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>Planirani preneseni Višak poslovanja iz prethodnih godina </a:t>
            </a:r>
            <a:r>
              <a:rPr lang="hr-HR" dirty="0" smtClean="0">
                <a:ln w="3175" cmpd="sng">
                  <a:noFill/>
                </a:ln>
                <a:solidFill>
                  <a:srgbClr val="002060"/>
                </a:solidFill>
                <a:ea typeface="+mj-ea"/>
                <a:cs typeface="+mj-cs"/>
              </a:rPr>
              <a:t>u iznosu od 29.000,00 </a:t>
            </a:r>
            <a:r>
              <a:rPr lang="hr-HR" dirty="0">
                <a:ln w="3175" cmpd="sng">
                  <a:noFill/>
                </a:ln>
                <a:solidFill>
                  <a:srgbClr val="002060"/>
                </a:solidFill>
                <a:ea typeface="+mj-ea"/>
                <a:cs typeface="+mj-cs"/>
              </a:rPr>
              <a:t>kuna</a:t>
            </a:r>
            <a:endParaRPr lang="hr-H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5513" y="357369"/>
            <a:ext cx="8488651" cy="485919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dirty="0"/>
              <a:t/>
            </a:r>
            <a:br>
              <a:rPr lang="pl-PL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57602" y="435264"/>
            <a:ext cx="4649787" cy="576262"/>
          </a:xfrm>
        </p:spPr>
        <p:txBody>
          <a:bodyPr/>
          <a:lstStyle/>
          <a:p>
            <a:pPr algn="r"/>
            <a:r>
              <a:rPr lang="hr-HR" sz="1800" dirty="0"/>
              <a:t>Proračunski rashodi i izdaci:</a:t>
            </a:r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8104314"/>
              </p:ext>
            </p:extLst>
          </p:nvPr>
        </p:nvGraphicFramePr>
        <p:xfrm>
          <a:off x="1670195" y="1079259"/>
          <a:ext cx="7202872" cy="5502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0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7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4041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Rashodi i izdaci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Iznos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U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tekući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13.382.570,00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56,46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zaposlene 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4.009.846,00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16,92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Materijalni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5.325.264,00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22,46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158.260,00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0,67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20.000,00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0,51 %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799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dane u inozemstvo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640.000,00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2,70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5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Naknade građanima i kućanstvima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1.236.000,00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5,21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1.893.200,00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7,99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za nabavu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10.059.500,00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42,43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8496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</a:t>
                      </a:r>
                      <a:r>
                        <a:rPr lang="hr-HR" sz="1100" dirty="0" err="1">
                          <a:solidFill>
                            <a:srgbClr val="002060"/>
                          </a:solidFill>
                          <a:effectLst/>
                        </a:rPr>
                        <a:t>neproizvedene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1.253.000,00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5,29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57312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8.402.500,00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35,44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Dodatna ulaganja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404.000,00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1,70 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65243">
                <a:tc>
                  <a:txBody>
                    <a:bodyPr/>
                    <a:lstStyle/>
                    <a:p>
                      <a:pPr algn="just"/>
                      <a:r>
                        <a:rPr lang="pl-PL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Izdaci za financijsku imovinu i otplate zajmova</a:t>
                      </a:r>
                      <a:endParaRPr lang="hr-H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264.000,00 </a:t>
                      </a:r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/>
                    </a:p>
                    <a:p>
                      <a:pPr algn="r"/>
                      <a:r>
                        <a:rPr lang="hr-HR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1,11</a:t>
                      </a:r>
                      <a:r>
                        <a:rPr lang="hr-HR" sz="11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hr-HR" sz="11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hr-H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61699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&gt; </a:t>
                      </a:r>
                      <a:r>
                        <a:rPr lang="pl-PL" sz="1100" dirty="0">
                          <a:solidFill>
                            <a:srgbClr val="002060"/>
                          </a:solidFill>
                        </a:rPr>
                        <a:t>Izdaci za otplatu glavnice primljenih kredita i zajmova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/>
                        <a:t>264.000,00 </a:t>
                      </a:r>
                      <a:r>
                        <a:rPr lang="hr-HR" sz="1100" dirty="0"/>
                        <a:t>kn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/>
                        <a:t>1,11 </a:t>
                      </a:r>
                      <a:r>
                        <a:rPr lang="hr-HR" sz="1100" dirty="0"/>
                        <a:t>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23.706.070,00 </a:t>
                      </a:r>
                      <a:r>
                        <a:rPr lang="hr-HR" sz="11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53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0867" y="321734"/>
            <a:ext cx="8678333" cy="508000"/>
          </a:xfrm>
        </p:spPr>
        <p:txBody>
          <a:bodyPr>
            <a:noAutofit/>
          </a:bodyPr>
          <a:lstStyle/>
          <a:p>
            <a:pPr algn="ctr"/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i izdaci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OPIS 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POSEBNOG DIJELA PRORAČUNA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107" y="1094950"/>
            <a:ext cx="10721365" cy="5673436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hr-HR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001 OPĆE JAVNE USLUGE planirana sredstva u iznosu od  </a:t>
            </a:r>
            <a:r>
              <a:rPr lang="hr-HR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19.644.900,00 </a:t>
            </a:r>
            <a:r>
              <a:rPr lang="hr-HR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</a:t>
            </a:r>
          </a:p>
          <a:p>
            <a:pPr marL="0" indent="0" algn="just">
              <a:buNone/>
            </a:pPr>
            <a:endParaRPr lang="hr-HR" sz="3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1001 PRIPREME I DONOŠENJE AKATA IZ DJELOKRUGA TIJELA planirani rashodi u iznosu od  </a:t>
            </a:r>
            <a:r>
              <a:rPr lang="hr-HR" sz="2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2.191.600,00 </a:t>
            </a: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odnose se na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Rashode za zaposlene i općinskog načelnika koji su planirani u iznosu od </a:t>
            </a:r>
            <a:r>
              <a:rPr lang="hr-HR" sz="2200" dirty="0">
                <a:solidFill>
                  <a:srgbClr val="002060"/>
                </a:solidFill>
              </a:rPr>
              <a:t>1.298.500,00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Materijalni rashodi planirani u iznosu od </a:t>
            </a:r>
            <a:r>
              <a:rPr lang="pl-PL" sz="2200" dirty="0" smtClean="0">
                <a:solidFill>
                  <a:srgbClr val="002060"/>
                </a:solidFill>
              </a:rPr>
              <a:t>672</a:t>
            </a:r>
            <a:r>
              <a:rPr lang="hr-HR" sz="2200" dirty="0" smtClean="0">
                <a:solidFill>
                  <a:srgbClr val="002060"/>
                </a:solidFill>
              </a:rPr>
              <a:t>.100,00 </a:t>
            </a:r>
            <a:r>
              <a:rPr lang="hr-HR" sz="2200" dirty="0">
                <a:solidFill>
                  <a:srgbClr val="002060"/>
                </a:solidFill>
              </a:rPr>
              <a:t>kn, a čine ih rashodi za računalne usluge, premije osiguranja, troškovi telefona i poštarina, usluge promidžbe i informiranja, rashode za energiju svih objekata,  bankarske usluge, pristojbe i naknade,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Rashodi za nabavu uredske opreme, ulaganje u računalne programe planirani su u iznosu od </a:t>
            </a:r>
            <a:r>
              <a:rPr lang="hr-HR" sz="2200" dirty="0">
                <a:solidFill>
                  <a:srgbClr val="002060"/>
                </a:solidFill>
              </a:rPr>
              <a:t>46.000,00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intelektualne usluge planirani su u iznosu od </a:t>
            </a:r>
            <a:r>
              <a:rPr lang="hr-HR" sz="2200" dirty="0" smtClean="0">
                <a:solidFill>
                  <a:srgbClr val="002060"/>
                </a:solidFill>
              </a:rPr>
              <a:t>175.000,00 </a:t>
            </a:r>
            <a:r>
              <a:rPr lang="hr-HR" sz="2200" dirty="0">
                <a:solidFill>
                  <a:srgbClr val="002060"/>
                </a:solidFill>
              </a:rPr>
              <a:t>kn odnose se na </a:t>
            </a:r>
            <a:r>
              <a:rPr lang="da-DK" sz="2200" dirty="0">
                <a:solidFill>
                  <a:srgbClr val="002060"/>
                </a:solidFill>
              </a:rPr>
              <a:t>odvjetničke usluge, projekt</a:t>
            </a:r>
            <a:r>
              <a:rPr lang="hr-HR" sz="2200" dirty="0">
                <a:solidFill>
                  <a:srgbClr val="002060"/>
                </a:solidFill>
              </a:rPr>
              <a:t>e</a:t>
            </a:r>
            <a:r>
              <a:rPr lang="da-DK" sz="2200" dirty="0">
                <a:solidFill>
                  <a:srgbClr val="002060"/>
                </a:solidFill>
              </a:rPr>
              <a:t> koji nisu drugdje svrstani, geodetsko- katastarske usluge</a:t>
            </a:r>
            <a:r>
              <a:rPr lang="hr-HR" sz="2200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hr-HR" sz="15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1002  TIJELA I KOMISIJE </a:t>
            </a:r>
            <a:r>
              <a:rPr lang="pl-PL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planirani rashodi u iznosu od </a:t>
            </a:r>
            <a:r>
              <a:rPr lang="pl-PL" sz="2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652.000,00 </a:t>
            </a:r>
            <a:r>
              <a:rPr lang="pl-PL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</a:t>
            </a:r>
            <a:endParaRPr lang="hr-HR" sz="2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redovnu djelatnost općinskog vijeća i radnih tijela planirani su iznosu od 170.000,00 kn</a:t>
            </a:r>
            <a:r>
              <a:rPr lang="hr-HR" sz="2200" dirty="0" smtClean="0">
                <a:solidFill>
                  <a:srgbClr val="002060"/>
                </a:solidFill>
              </a:rPr>
              <a:t>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</a:t>
            </a:r>
            <a:r>
              <a:rPr lang="hr-HR" sz="2200" dirty="0" smtClean="0">
                <a:solidFill>
                  <a:srgbClr val="002060"/>
                </a:solidFill>
              </a:rPr>
              <a:t>troškove provedbe lokalnih izbora planirani su </a:t>
            </a:r>
            <a:r>
              <a:rPr lang="hr-HR" sz="2200" dirty="0">
                <a:solidFill>
                  <a:srgbClr val="002060"/>
                </a:solidFill>
              </a:rPr>
              <a:t>iznosu od </a:t>
            </a:r>
            <a:r>
              <a:rPr lang="hr-HR" sz="2200" dirty="0" smtClean="0">
                <a:solidFill>
                  <a:srgbClr val="002060"/>
                </a:solidFill>
              </a:rPr>
              <a:t>150.000,00 </a:t>
            </a:r>
            <a:r>
              <a:rPr lang="hr-HR" sz="2200" dirty="0">
                <a:solidFill>
                  <a:srgbClr val="002060"/>
                </a:solidFill>
              </a:rPr>
              <a:t>kn</a:t>
            </a:r>
            <a:r>
              <a:rPr lang="hr-HR" sz="2200" dirty="0" smtClean="0">
                <a:solidFill>
                  <a:srgbClr val="002060"/>
                </a:solidFill>
              </a:rPr>
              <a:t>,</a:t>
            </a:r>
            <a:endParaRPr lang="hr-HR" sz="22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Za sredstva za rad političkih stranaka planirano je </a:t>
            </a:r>
            <a:r>
              <a:rPr lang="pl-PL" sz="2200" dirty="0" smtClean="0">
                <a:solidFill>
                  <a:srgbClr val="002060"/>
                </a:solidFill>
              </a:rPr>
              <a:t>30.000,00 </a:t>
            </a:r>
            <a:r>
              <a:rPr lang="pl-PL" sz="2200" dirty="0">
                <a:solidFill>
                  <a:srgbClr val="002060"/>
                </a:solidFill>
              </a:rPr>
              <a:t>kn za tekuće donacije,</a:t>
            </a:r>
            <a:r>
              <a:rPr lang="hr-HR" sz="2200" dirty="0">
                <a:solidFill>
                  <a:srgbClr val="002060"/>
                </a:solidFill>
              </a:rPr>
              <a:t> 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Sredstva planirana za obilježavanje Dana općine (rashodi protokola i donacije Udrugama) planirana su u iznosu od </a:t>
            </a:r>
            <a:r>
              <a:rPr lang="hr-HR" sz="2200" dirty="0" smtClean="0">
                <a:solidFill>
                  <a:srgbClr val="002060"/>
                </a:solidFill>
              </a:rPr>
              <a:t>57.000,00 </a:t>
            </a:r>
            <a:r>
              <a:rPr lang="hr-HR" sz="2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Za djelovanje aktivnosti Savjeta mladih planiran su sredstva u iznosu od 15.000,00 kn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Izrada  i tiskanje monografije Općine u iznosu od 80.000,00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1% prihoda od poreza na dohodak Poreznoj upravi u iznosu od  105.000,00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Participativni proračun za mlade  planira se u iznosu od </a:t>
            </a:r>
            <a:r>
              <a:rPr lang="hr-HR" sz="2200" dirty="0" smtClean="0">
                <a:solidFill>
                  <a:srgbClr val="002060"/>
                </a:solidFill>
              </a:rPr>
              <a:t>20.000,00 </a:t>
            </a:r>
            <a:r>
              <a:rPr lang="hr-HR" sz="2200" dirty="0">
                <a:solidFill>
                  <a:srgbClr val="002060"/>
                </a:solidFill>
              </a:rPr>
              <a:t>kuna,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Proračunska rezerva planirana je u iznosu od 25.000,00 kuna.</a:t>
            </a:r>
          </a:p>
          <a:p>
            <a:pPr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endParaRPr lang="hr-HR" sz="1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36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717" y="488372"/>
            <a:ext cx="10868892" cy="57357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1003 KOMUNALNO GOSPODARSTVO ukupno planirana sredstva za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3.031.000,00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 godišnje programe kojima je obuhvaćeno: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Rashodi za tekuće i investicijsko održavanje nerazvrstanih cesta, održavanje nogostupa, košnja trave i korova uz prometnice, troškovi zimske službe, kameni materijal, </a:t>
            </a:r>
            <a:r>
              <a:rPr lang="hr-HR" sz="1200" dirty="0" smtClean="0">
                <a:solidFill>
                  <a:srgbClr val="002060"/>
                </a:solidFill>
              </a:rPr>
              <a:t>sanacija </a:t>
            </a:r>
            <a:r>
              <a:rPr lang="hr-HR" sz="1200" dirty="0">
                <a:solidFill>
                  <a:srgbClr val="002060"/>
                </a:solidFill>
              </a:rPr>
              <a:t>klizišta planirana su i iznosu od </a:t>
            </a:r>
            <a:r>
              <a:rPr lang="hr-HR" sz="1200" dirty="0" smtClean="0">
                <a:solidFill>
                  <a:srgbClr val="002060"/>
                </a:solidFill>
              </a:rPr>
              <a:t>1.711.000,00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održavanje i uređenje javnih površina na području općine predviđeno je </a:t>
            </a:r>
            <a:r>
              <a:rPr lang="pl-PL" sz="1200" dirty="0" smtClean="0">
                <a:solidFill>
                  <a:srgbClr val="002060"/>
                </a:solidFill>
              </a:rPr>
              <a:t>355.000,00 </a:t>
            </a:r>
            <a:r>
              <a:rPr lang="pl-PL" sz="1200" dirty="0">
                <a:solidFill>
                  <a:srgbClr val="002060"/>
                </a:solidFill>
              </a:rPr>
              <a:t>kn</a:t>
            </a:r>
            <a:r>
              <a:rPr lang="pl-PL" sz="1200" dirty="0" smtClean="0">
                <a:solidFill>
                  <a:srgbClr val="002060"/>
                </a:solidFill>
              </a:rPr>
              <a:t>, te za nabavku Spremnika za odvojeno prikupljanje otpada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50.000,00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</a:t>
            </a:r>
            <a:r>
              <a:rPr lang="hr-HR" sz="1200" dirty="0">
                <a:solidFill>
                  <a:srgbClr val="002060"/>
                </a:solidFill>
              </a:rPr>
              <a:t>troškove utroška električne energije javne rasvjete, investicijsko i redovno održavanja javne rasvjete planirana su sredstva u iznosu od </a:t>
            </a:r>
            <a:r>
              <a:rPr lang="hr-HR" sz="1200" dirty="0" smtClean="0">
                <a:solidFill>
                  <a:srgbClr val="002060"/>
                </a:solidFill>
              </a:rPr>
              <a:t>350.000,00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sufinanciranje održavanja županijskih cesta planiran je iznos od 300.000,00 kn, 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</a:t>
            </a:r>
            <a:r>
              <a:rPr lang="hr-HR" sz="1200" dirty="0">
                <a:solidFill>
                  <a:srgbClr val="002060"/>
                </a:solidFill>
              </a:rPr>
              <a:t>provođenje deratizacije, troškove skloništa životinja te veterinarsko </a:t>
            </a:r>
            <a:r>
              <a:rPr lang="hr-HR" sz="1200" dirty="0" smtClean="0">
                <a:solidFill>
                  <a:srgbClr val="002060"/>
                </a:solidFill>
              </a:rPr>
              <a:t>- </a:t>
            </a:r>
            <a:r>
              <a:rPr lang="hr-HR" sz="1200" dirty="0">
                <a:solidFill>
                  <a:srgbClr val="002060"/>
                </a:solidFill>
              </a:rPr>
              <a:t>higijeničarsku službu  planirano je 115.000,00 </a:t>
            </a:r>
            <a:r>
              <a:rPr lang="hr-HR" sz="1200" dirty="0" smtClean="0">
                <a:solidFill>
                  <a:srgbClr val="002060"/>
                </a:solidFill>
              </a:rPr>
              <a:t>kn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redovno i investicijsko održavanje groblja planira se iznos od 150.000,00 kn.</a:t>
            </a:r>
            <a:endParaRPr lang="hr-HR" sz="1200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52715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35453" y="617077"/>
            <a:ext cx="10780424" cy="6107876"/>
          </a:xfrm>
        </p:spPr>
        <p:txBody>
          <a:bodyPr>
            <a:normAutofit/>
          </a:bodyPr>
          <a:lstStyle/>
          <a:p>
            <a:pPr marL="361950" lvl="2" indent="-3619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cap="all" dirty="0">
                <a:ln w="3175" cmpd="sng">
                  <a:noFill/>
                </a:ln>
                <a:solidFill>
                  <a:srgbClr val="14619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1004 IZGRADNJA KOMUNALNE INFRASTRUKTURE I GRAĐEVINSKIH OBJEKATA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planirana sredstva za 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10.683.000,00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 tekuće aktivnosti  i kapitalne projekte</a:t>
            </a:r>
            <a:r>
              <a:rPr lang="hr-HR" sz="1400" dirty="0" smtClean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lvl="2" algn="just">
              <a:spcBef>
                <a:spcPts val="288"/>
              </a:spcBef>
              <a:buClr>
                <a:prstClr val="white"/>
              </a:buClr>
            </a:pPr>
            <a:endParaRPr lang="hr-HR" sz="1400" dirty="0">
              <a:solidFill>
                <a:srgbClr val="14619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Iznos od </a:t>
            </a:r>
            <a:r>
              <a:rPr lang="hr-HR" sz="1200" dirty="0" smtClean="0">
                <a:solidFill>
                  <a:srgbClr val="002060"/>
                </a:solidFill>
              </a:rPr>
              <a:t>200.000,00 </a:t>
            </a:r>
            <a:r>
              <a:rPr lang="hr-HR" sz="1200" dirty="0">
                <a:solidFill>
                  <a:srgbClr val="002060"/>
                </a:solidFill>
              </a:rPr>
              <a:t>kn planiran je za uređenje prilaza ka Trgocentru,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tekuće održavanje objekata planirani su u iznosu od </a:t>
            </a:r>
            <a:r>
              <a:rPr lang="pl-PL" sz="1200" dirty="0" smtClean="0">
                <a:solidFill>
                  <a:srgbClr val="002060"/>
                </a:solidFill>
              </a:rPr>
              <a:t>80.000,00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Izdaci za otplatu glavnice</a:t>
            </a:r>
            <a:r>
              <a:rPr lang="pl-PL" sz="1200" dirty="0">
                <a:solidFill>
                  <a:srgbClr val="002060"/>
                </a:solidFill>
              </a:rPr>
              <a:t> i kamata po </a:t>
            </a:r>
            <a:r>
              <a:rPr lang="pl-PL" sz="1200" dirty="0" smtClean="0">
                <a:solidFill>
                  <a:srgbClr val="002060"/>
                </a:solidFill>
              </a:rPr>
              <a:t>kreditima planirani </a:t>
            </a:r>
            <a:r>
              <a:rPr lang="pl-PL" sz="1200" dirty="0">
                <a:solidFill>
                  <a:srgbClr val="002060"/>
                </a:solidFill>
              </a:rPr>
              <a:t>su u iznosu od </a:t>
            </a:r>
            <a:r>
              <a:rPr lang="pl-PL" sz="1200" dirty="0" smtClean="0">
                <a:solidFill>
                  <a:srgbClr val="002060"/>
                </a:solidFill>
              </a:rPr>
              <a:t>334.000,00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Održavnje </a:t>
            </a:r>
            <a:r>
              <a:rPr lang="pl-PL" sz="1200" dirty="0">
                <a:solidFill>
                  <a:srgbClr val="002060"/>
                </a:solidFill>
              </a:rPr>
              <a:t>objekta  Škole Taborsko planirana su sredstva u iznosu od </a:t>
            </a:r>
            <a:r>
              <a:rPr lang="pl-PL" sz="1200" dirty="0" smtClean="0">
                <a:solidFill>
                  <a:srgbClr val="002060"/>
                </a:solidFill>
              </a:rPr>
              <a:t>30.000,00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dovršetak izgradnje ceste Lupinjak - Klenovec - Taborsko planirana su sredstva u iznosu od </a:t>
            </a:r>
            <a:r>
              <a:rPr lang="pl-PL" sz="1200" dirty="0" smtClean="0">
                <a:solidFill>
                  <a:srgbClr val="002060"/>
                </a:solidFill>
              </a:rPr>
              <a:t>950.000,00 </a:t>
            </a:r>
            <a:r>
              <a:rPr lang="pl-PL" sz="1200" dirty="0">
                <a:solidFill>
                  <a:srgbClr val="002060"/>
                </a:solidFill>
              </a:rPr>
              <a:t>kuna,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Prema Programu asfaltiranja planiran je iznos od </a:t>
            </a:r>
            <a:r>
              <a:rPr lang="pl-PL" sz="1200" dirty="0" smtClean="0">
                <a:solidFill>
                  <a:srgbClr val="002060"/>
                </a:solidFill>
              </a:rPr>
              <a:t>400.000,00 kn,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izgradnju nogostupa </a:t>
            </a:r>
            <a:r>
              <a:rPr lang="pl-PL" sz="1200" dirty="0" smtClean="0">
                <a:solidFill>
                  <a:srgbClr val="002060"/>
                </a:solidFill>
              </a:rPr>
              <a:t>planira </a:t>
            </a:r>
            <a:r>
              <a:rPr lang="pl-PL" sz="1200" dirty="0">
                <a:solidFill>
                  <a:srgbClr val="002060"/>
                </a:solidFill>
              </a:rPr>
              <a:t>se  iznos od  </a:t>
            </a:r>
            <a:r>
              <a:rPr lang="pl-PL" sz="1200" dirty="0" smtClean="0">
                <a:solidFill>
                  <a:srgbClr val="002060"/>
                </a:solidFill>
              </a:rPr>
              <a:t>950.000,00 kn,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sufinanciranje </a:t>
            </a:r>
            <a:r>
              <a:rPr lang="pl-PL" sz="1200" dirty="0" smtClean="0">
                <a:solidFill>
                  <a:srgbClr val="002060"/>
                </a:solidFill>
              </a:rPr>
              <a:t>izgradnje vodoopskrbnog sustava planirano </a:t>
            </a:r>
            <a:r>
              <a:rPr lang="pl-PL" sz="1200" dirty="0">
                <a:solidFill>
                  <a:srgbClr val="002060"/>
                </a:solidFill>
              </a:rPr>
              <a:t>je </a:t>
            </a:r>
            <a:r>
              <a:rPr lang="pl-PL" sz="1200" dirty="0" smtClean="0">
                <a:solidFill>
                  <a:srgbClr val="002060"/>
                </a:solidFill>
              </a:rPr>
              <a:t>50.000,00 </a:t>
            </a:r>
            <a:r>
              <a:rPr lang="pl-PL" sz="1200" dirty="0">
                <a:solidFill>
                  <a:srgbClr val="002060"/>
                </a:solidFill>
              </a:rPr>
              <a:t>kn, 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sufinanciranje izgradnje fekalne odvodnje planirana su sredstva u iznosu od  </a:t>
            </a:r>
            <a:r>
              <a:rPr lang="pl-PL" sz="1200" dirty="0" smtClean="0">
                <a:solidFill>
                  <a:srgbClr val="002060"/>
                </a:solidFill>
              </a:rPr>
              <a:t>400.000,00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i proširenje javne rasvjete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280.000,00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Gradnja pomoćnog objekta uz nogometno igralište NK Straže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predviđena je iznosom od </a:t>
            </a:r>
            <a:r>
              <a:rPr lang="hr-HR" sz="1200" dirty="0" smtClean="0">
                <a:solidFill>
                  <a:srgbClr val="002060"/>
                </a:solidFill>
              </a:rPr>
              <a:t>5.555.000,00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kinodvorane i uređenje platoa ispred iste </a:t>
            </a:r>
            <a:r>
              <a:rPr lang="hr-HR" sz="1200" dirty="0" smtClean="0">
                <a:solidFill>
                  <a:srgbClr val="002060"/>
                </a:solidFill>
              </a:rPr>
              <a:t>planira </a:t>
            </a:r>
            <a:r>
              <a:rPr lang="hr-HR" sz="1200" dirty="0">
                <a:solidFill>
                  <a:srgbClr val="002060"/>
                </a:solidFill>
              </a:rPr>
              <a:t>se iznos od </a:t>
            </a:r>
            <a:r>
              <a:rPr lang="hr-HR" sz="1200" dirty="0" smtClean="0">
                <a:solidFill>
                  <a:srgbClr val="002060"/>
                </a:solidFill>
              </a:rPr>
              <a:t>154.000,00 </a:t>
            </a:r>
            <a:r>
              <a:rPr lang="hr-HR" sz="1200" dirty="0">
                <a:solidFill>
                  <a:srgbClr val="002060"/>
                </a:solidFill>
              </a:rPr>
              <a:t>kn za izradu projektne dokumentacije,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projektnu dokumentaciju za  rekonstrukciju zgrade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planira se iznos od 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Početak rješavanja prometnog rješenja Donjeg Huma (parkiralište, javna rasvjeta) planiran je iznosom od </a:t>
            </a:r>
            <a:r>
              <a:rPr lang="hr-HR" sz="1200" dirty="0" smtClean="0">
                <a:solidFill>
                  <a:srgbClr val="002060"/>
                </a:solidFill>
              </a:rPr>
              <a:t>950.000,00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Priprema projektne dokumentacije za Biciklističku stazu uz „Sutlansko jezero” planirana je u iznosu od </a:t>
            </a:r>
            <a:r>
              <a:rPr lang="pl-PL" sz="1200" dirty="0" smtClean="0">
                <a:solidFill>
                  <a:srgbClr val="002060"/>
                </a:solidFill>
              </a:rPr>
              <a:t>150.000,00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Prometno rješenje centar Huma - rotor planira se 150.000,00 kn za troškove projektne dokumentacije.</a:t>
            </a:r>
            <a:endParaRPr lang="pl-PL" sz="1200" dirty="0">
              <a:solidFill>
                <a:srgbClr val="002060"/>
              </a:solidFill>
            </a:endParaRPr>
          </a:p>
          <a:p>
            <a:pPr marL="568800" lvl="1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</a:pPr>
            <a:endParaRPr lang="hr-HR" sz="1100" dirty="0">
              <a:solidFill>
                <a:srgbClr val="002060"/>
              </a:solidFill>
            </a:endParaRPr>
          </a:p>
          <a:p>
            <a:pPr marL="570150" lvl="2" algn="just">
              <a:spcBef>
                <a:spcPts val="288"/>
              </a:spcBef>
              <a:buClr>
                <a:prstClr val="white"/>
              </a:buClr>
            </a:pPr>
            <a:endParaRPr lang="pl-PL" sz="1200" dirty="0">
              <a:solidFill>
                <a:srgbClr val="00206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426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540327"/>
            <a:ext cx="10496406" cy="5943600"/>
          </a:xfrm>
        </p:spPr>
        <p:txBody>
          <a:bodyPr>
            <a:normAutofit/>
          </a:bodyPr>
          <a:lstStyle/>
          <a:p>
            <a:pPr marL="361950" lvl="1" indent="-3619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1005 SUFINANCIRANJE PREDŠKOLSKOG ODGOJA I OSNOVNO ŠKOLSTVO ukupno planirana sredstva za navedeni program iznose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l-PL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90.000,00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Planira se iznos od </a:t>
            </a:r>
            <a:r>
              <a:rPr lang="pl-PL" sz="1300" dirty="0">
                <a:solidFill>
                  <a:srgbClr val="002060"/>
                </a:solidFill>
              </a:rPr>
              <a:t>2</a:t>
            </a:r>
            <a:r>
              <a:rPr lang="pl-PL" sz="1300" dirty="0" smtClean="0">
                <a:solidFill>
                  <a:srgbClr val="002060"/>
                </a:solidFill>
              </a:rPr>
              <a:t>75.000,00  </a:t>
            </a:r>
            <a:r>
              <a:rPr lang="pl-PL" sz="1300" dirty="0">
                <a:solidFill>
                  <a:srgbClr val="002060"/>
                </a:solidFill>
              </a:rPr>
              <a:t>kn  za sufinanciranje</a:t>
            </a:r>
            <a:r>
              <a:rPr lang="pl-PL" sz="1300" dirty="0" smtClean="0">
                <a:solidFill>
                  <a:srgbClr val="002060"/>
                </a:solidFill>
              </a:rPr>
              <a:t>:</a:t>
            </a:r>
            <a:endParaRPr lang="pl-PL" sz="1300" dirty="0">
              <a:solidFill>
                <a:srgbClr val="002060"/>
              </a:solidFill>
            </a:endParaRPr>
          </a:p>
          <a:p>
            <a:pPr marL="719138" lvl="2" indent="3175" algn="just"/>
            <a:r>
              <a:rPr lang="pl-PL" sz="1300" dirty="0" smtClean="0">
                <a:solidFill>
                  <a:srgbClr val="002060"/>
                </a:solidFill>
              </a:rPr>
              <a:t>     </a:t>
            </a:r>
            <a:r>
              <a:rPr lang="pl-PL" sz="1300" dirty="0">
                <a:solidFill>
                  <a:srgbClr val="002060"/>
                </a:solidFill>
              </a:rPr>
              <a:t>- o</a:t>
            </a:r>
            <a:r>
              <a:rPr lang="pl-PL" sz="1200" dirty="0">
                <a:solidFill>
                  <a:srgbClr val="002060"/>
                </a:solidFill>
              </a:rPr>
              <a:t>državanja Osnovne škole i njezinih Područnih škola,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izdvajanje za troškove Osnovnoj školi iznad standarda,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rad djelatnika za dnevni boravak,    	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troškove prijevoza učenika osnovnih škola, </a:t>
            </a:r>
          </a:p>
          <a:p>
            <a:pPr marL="719138" lvl="2" indent="3175" algn="just"/>
            <a:r>
              <a:rPr lang="pl-PL" sz="1300" dirty="0">
                <a:solidFill>
                  <a:srgbClr val="002060"/>
                </a:solidFill>
              </a:rPr>
              <a:t> </a:t>
            </a:r>
            <a:r>
              <a:rPr lang="pl-PL" sz="1300" dirty="0" smtClean="0">
                <a:solidFill>
                  <a:srgbClr val="002060"/>
                </a:solidFill>
              </a:rPr>
              <a:t>te  iznos od 50.000,00 kn za sufinanciranje prehrane </a:t>
            </a:r>
            <a:r>
              <a:rPr lang="pl-PL" sz="1300" dirty="0">
                <a:solidFill>
                  <a:srgbClr val="002060"/>
                </a:solidFill>
              </a:rPr>
              <a:t>učenika slabijeg materijalnog </a:t>
            </a:r>
            <a:r>
              <a:rPr lang="pl-PL" sz="1300" dirty="0" smtClean="0">
                <a:solidFill>
                  <a:srgbClr val="002060"/>
                </a:solidFill>
              </a:rPr>
              <a:t>stanja</a:t>
            </a:r>
            <a:r>
              <a:rPr lang="pl-PL" sz="1300" dirty="0">
                <a:solidFill>
                  <a:srgbClr val="002060"/>
                </a:solidFill>
              </a:rPr>
              <a:t>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Sufinanciranje </a:t>
            </a:r>
            <a:r>
              <a:rPr lang="pl-PL" sz="1300" dirty="0">
                <a:solidFill>
                  <a:srgbClr val="002060"/>
                </a:solidFill>
              </a:rPr>
              <a:t>boravka djece sa područja općine Hum na Sutli u drugim vrtićima planira se u iznosu od </a:t>
            </a:r>
            <a:r>
              <a:rPr lang="pl-PL" sz="1300" dirty="0" smtClean="0">
                <a:solidFill>
                  <a:srgbClr val="002060"/>
                </a:solidFill>
              </a:rPr>
              <a:t>15.000,00 </a:t>
            </a:r>
            <a:r>
              <a:rPr lang="pl-PL" sz="1300" dirty="0">
                <a:solidFill>
                  <a:srgbClr val="002060"/>
                </a:solidFill>
              </a:rPr>
              <a:t>kn</a:t>
            </a:r>
            <a:r>
              <a:rPr lang="pl-PL" sz="1300" dirty="0" smtClean="0">
                <a:solidFill>
                  <a:srgbClr val="002060"/>
                </a:solidFill>
              </a:rPr>
              <a:t>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Za  </a:t>
            </a:r>
            <a:r>
              <a:rPr lang="pl-PL" sz="1300" dirty="0">
                <a:solidFill>
                  <a:srgbClr val="002060"/>
                </a:solidFill>
              </a:rPr>
              <a:t>pokrivanje režijskih troškova izdvojenog </a:t>
            </a:r>
            <a:r>
              <a:rPr lang="pl-PL" sz="1300" dirty="0" smtClean="0">
                <a:solidFill>
                  <a:srgbClr val="002060"/>
                </a:solidFill>
              </a:rPr>
              <a:t> pogona </a:t>
            </a:r>
            <a:r>
              <a:rPr lang="pl-PL" sz="1300" dirty="0">
                <a:solidFill>
                  <a:srgbClr val="002060"/>
                </a:solidFill>
              </a:rPr>
              <a:t>Dječjeg vrtića planira se </a:t>
            </a:r>
            <a:r>
              <a:rPr lang="pl-PL" sz="1300" dirty="0" smtClean="0">
                <a:solidFill>
                  <a:srgbClr val="002060"/>
                </a:solidFill>
              </a:rPr>
              <a:t>iznos </a:t>
            </a:r>
            <a:r>
              <a:rPr lang="pl-PL" sz="1300" dirty="0">
                <a:solidFill>
                  <a:srgbClr val="002060"/>
                </a:solidFill>
              </a:rPr>
              <a:t>od 50.000,00 </a:t>
            </a:r>
            <a:r>
              <a:rPr lang="pl-PL" sz="1300" dirty="0" smtClean="0">
                <a:solidFill>
                  <a:srgbClr val="002060"/>
                </a:solidFill>
              </a:rPr>
              <a:t>kn.</a:t>
            </a:r>
            <a:endParaRPr lang="pl-PL" sz="1300" dirty="0">
              <a:solidFill>
                <a:srgbClr val="002060"/>
              </a:solidFill>
            </a:endParaRPr>
          </a:p>
          <a:p>
            <a:pPr marL="570150" lvl="2" algn="just"/>
            <a:endParaRPr lang="pl-PL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2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63429" y="522514"/>
            <a:ext cx="10641880" cy="6086104"/>
          </a:xfrm>
        </p:spPr>
        <p:txBody>
          <a:bodyPr>
            <a:normAutofit lnSpcReduction="10000"/>
          </a:bodyPr>
          <a:lstStyle/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1006  DONACIJE KULTURNE DJELATNOSTI sufinanciranje udruga i programa u kulturi planirano u iznosu od 140.000,00 kuna.</a:t>
            </a:r>
          </a:p>
          <a:p>
            <a:pPr marL="112950" lvl="1" algn="just">
              <a:buClr>
                <a:prstClr val="white"/>
              </a:buClr>
            </a:pP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1007 DONACIJE ŠPORTSKE DJELATNOSTI  sufinanciranje udruga i programa u športu planirano u iznosu od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290.000,00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1008 DONACIJE OSTALA DRUŠTVA I ORGANIZACIJE sufinanciranje udruga i programa planirano je u iznosu od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339.000,00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od toga: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Planiraju se sredstva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150.000,00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 za rad udruga građana na području općine Hum na Sutli (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Kuburaška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društva, Glazbene udruge, Udruge umirovljenika, Udruga vinogradara i podrumara, Lovačka udruga, Udruga mladih, Udruga žena, Udruga liječenih alkoholičara,…),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donacije vjerskim zajednicama planirana su sredstva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50.000,00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Opremanje dječjih igrališta planirano je u iznosu od </a:t>
            </a:r>
            <a:r>
              <a:rPr lang="hr-HR" sz="1200" dirty="0" smtClean="0">
                <a:solidFill>
                  <a:schemeClr val="bg2">
                    <a:lumMod val="50000"/>
                  </a:schemeClr>
                </a:solidFill>
              </a:rPr>
              <a:t>15.000,00 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rad Turističke zajednice planirana su sredstva u iznosu od 90.000,00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Donacije županijskim udrugama planirana su u iznosu od 10.000,00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Gorsku službu spašavanja planirana su sredstva u iznosu od 4.000,00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Planirana su sredstva u iznosu od 20.000,00 kuna, kao potpora za iskapanja na lokalitetu u 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Klenovcu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Humskom - Burg Vrbovec.</a:t>
            </a:r>
          </a:p>
          <a:p>
            <a:pPr marL="741600">
              <a:spcBef>
                <a:spcPts val="288"/>
              </a:spcBef>
            </a:pPr>
            <a:endParaRPr lang="hr-HR" sz="1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1009 OBRT I POLJOPRIVREDA  za subvencije poljoprivrednicima i poticanje razvoja poduzetništva planirano je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130.000,00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kuna.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15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4236" y="1111827"/>
            <a:ext cx="10848109" cy="544483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1010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 ZAŠTITA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financiranje navedenog programa planiraju se sredstva u ukupnom iznosu od </a:t>
            </a:r>
            <a:r>
              <a:rPr lang="hr-H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1.305.100,00 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raspodijeljena kako slijedi :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</a:t>
            </a:r>
            <a:r>
              <a:rPr lang="hr-HR" sz="1400" dirty="0">
                <a:solidFill>
                  <a:srgbClr val="002060"/>
                </a:solidFill>
              </a:rPr>
              <a:t>na</a:t>
            </a:r>
            <a:r>
              <a:rPr lang="pt-BR" sz="1400" dirty="0">
                <a:solidFill>
                  <a:srgbClr val="002060"/>
                </a:solidFill>
              </a:rPr>
              <a:t> sredstva u iznosu od </a:t>
            </a:r>
            <a:r>
              <a:rPr lang="hr-HR" sz="1400" dirty="0" smtClean="0">
                <a:solidFill>
                  <a:srgbClr val="002060"/>
                </a:solidFill>
              </a:rPr>
              <a:t>200</a:t>
            </a:r>
            <a:r>
              <a:rPr lang="pt-BR" sz="1400" dirty="0" smtClean="0">
                <a:solidFill>
                  <a:srgbClr val="002060"/>
                </a:solidFill>
              </a:rPr>
              <a:t>.000,00</a:t>
            </a:r>
            <a:r>
              <a:rPr lang="hr-HR" sz="1400" dirty="0" smtClean="0">
                <a:solidFill>
                  <a:srgbClr val="002060"/>
                </a:solidFill>
              </a:rPr>
              <a:t> kn </a:t>
            </a:r>
            <a:r>
              <a:rPr lang="pt-BR" sz="1400" dirty="0">
                <a:solidFill>
                  <a:srgbClr val="002060"/>
                </a:solidFill>
              </a:rPr>
              <a:t>odnose se na pomoći socijalno ugroženim pojedincima i obiteljima u cilju poboljšanja standarda socijalno najugroženijeg dijela stanovništva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Planiraju se sredstva u ukupnom iznosu od 2</a:t>
            </a:r>
            <a:r>
              <a:rPr lang="hr-HR" sz="1400" dirty="0">
                <a:solidFill>
                  <a:srgbClr val="002060"/>
                </a:solidFill>
              </a:rPr>
              <a:t>25</a:t>
            </a:r>
            <a:r>
              <a:rPr lang="pt-BR" sz="1400" dirty="0">
                <a:solidFill>
                  <a:srgbClr val="002060"/>
                </a:solidFill>
              </a:rPr>
              <a:t>.000,00 </a:t>
            </a:r>
            <a:r>
              <a:rPr lang="pt-BR" sz="1400" dirty="0" smtClean="0">
                <a:solidFill>
                  <a:srgbClr val="002060"/>
                </a:solidFill>
              </a:rPr>
              <a:t>k</a:t>
            </a:r>
            <a:r>
              <a:rPr lang="hr-HR" sz="1400" dirty="0" smtClean="0">
                <a:solidFill>
                  <a:srgbClr val="002060"/>
                </a:solidFill>
              </a:rPr>
              <a:t>n</a:t>
            </a:r>
            <a:r>
              <a:rPr lang="pt-BR" sz="1400" dirty="0" smtClean="0">
                <a:solidFill>
                  <a:srgbClr val="002060"/>
                </a:solidFill>
              </a:rPr>
              <a:t> </a:t>
            </a:r>
            <a:r>
              <a:rPr lang="pt-BR" sz="1400" dirty="0">
                <a:solidFill>
                  <a:srgbClr val="002060"/>
                </a:solidFill>
              </a:rPr>
              <a:t>za potpore novorođenim Humčanima</a:t>
            </a:r>
            <a:r>
              <a:rPr lang="hr-HR" sz="1400" dirty="0">
                <a:solidFill>
                  <a:srgbClr val="002060"/>
                </a:solidFill>
              </a:rPr>
              <a:t>/</a:t>
            </a:r>
            <a:r>
              <a:rPr lang="hr-HR" sz="1400" dirty="0" err="1">
                <a:solidFill>
                  <a:srgbClr val="002060"/>
                </a:solidFill>
              </a:rPr>
              <a:t>Humčankama</a:t>
            </a:r>
            <a:r>
              <a:rPr lang="pt-BR" sz="1400" dirty="0">
                <a:solidFill>
                  <a:srgbClr val="002060"/>
                </a:solidFill>
              </a:rPr>
              <a:t>, pomoći elementarno ugroženim osobama prilikom elementarnih nepogoda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Ukupno planirana sredstva za stipendije srednjoškolaca i studenata po socijalnom statusu, stipendije studentima po osnovi deficitarnih zanimanja, te nagrade učenicima i studentima za posebna postignuća u iznosu od </a:t>
            </a:r>
            <a:r>
              <a:rPr lang="hr-HR" sz="1400" dirty="0" smtClean="0">
                <a:solidFill>
                  <a:srgbClr val="002060"/>
                </a:solidFill>
              </a:rPr>
              <a:t>325</a:t>
            </a:r>
            <a:r>
              <a:rPr lang="pt-BR" sz="1400" dirty="0" smtClean="0">
                <a:solidFill>
                  <a:srgbClr val="002060"/>
                </a:solidFill>
              </a:rPr>
              <a:t>.000,00 </a:t>
            </a:r>
            <a:r>
              <a:rPr lang="hr-HR" sz="1400" dirty="0" smtClean="0">
                <a:solidFill>
                  <a:srgbClr val="002060"/>
                </a:solidFill>
              </a:rPr>
              <a:t>kn</a:t>
            </a:r>
            <a:r>
              <a:rPr lang="pt-BR" sz="1400" dirty="0" smtClean="0">
                <a:solidFill>
                  <a:srgbClr val="002060"/>
                </a:solidFill>
              </a:rPr>
              <a:t>, </a:t>
            </a:r>
            <a:r>
              <a:rPr lang="hr-HR" sz="1400" dirty="0">
                <a:solidFill>
                  <a:srgbClr val="002060"/>
                </a:solidFill>
              </a:rPr>
              <a:t>također je </a:t>
            </a:r>
            <a:r>
              <a:rPr lang="pt-BR" sz="1400" dirty="0">
                <a:solidFill>
                  <a:srgbClr val="002060"/>
                </a:solidFill>
              </a:rPr>
              <a:t> planiran iznos od </a:t>
            </a:r>
            <a:r>
              <a:rPr lang="hr-HR" sz="1400" dirty="0">
                <a:solidFill>
                  <a:srgbClr val="002060"/>
                </a:solidFill>
              </a:rPr>
              <a:t>19</a:t>
            </a:r>
            <a:r>
              <a:rPr lang="pt-BR" sz="1400" dirty="0">
                <a:solidFill>
                  <a:srgbClr val="002060"/>
                </a:solidFill>
              </a:rPr>
              <a:t>0.000,00 </a:t>
            </a:r>
            <a:r>
              <a:rPr lang="pt-BR" sz="1400" dirty="0" smtClean="0">
                <a:solidFill>
                  <a:srgbClr val="002060"/>
                </a:solidFill>
              </a:rPr>
              <a:t>kn </a:t>
            </a:r>
            <a:r>
              <a:rPr lang="pt-BR" sz="1400" dirty="0">
                <a:solidFill>
                  <a:srgbClr val="002060"/>
                </a:solidFill>
              </a:rPr>
              <a:t>za sufinanciranje prijevoza učenika srednjih škola.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002060"/>
                </a:solidFill>
              </a:rPr>
              <a:t>Planiraju se sredstva u iznosu od 55.000,00 </a:t>
            </a:r>
            <a:r>
              <a:rPr lang="pl-PL" sz="1400" dirty="0" smtClean="0">
                <a:solidFill>
                  <a:srgbClr val="002060"/>
                </a:solidFill>
              </a:rPr>
              <a:t>kn </a:t>
            </a:r>
            <a:r>
              <a:rPr lang="pl-PL" sz="1400" dirty="0">
                <a:solidFill>
                  <a:srgbClr val="002060"/>
                </a:solidFill>
              </a:rPr>
              <a:t>za poklone djeci za Božić.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Planiraju </a:t>
            </a:r>
            <a:r>
              <a:rPr lang="pt-BR" sz="1400" dirty="0">
                <a:solidFill>
                  <a:srgbClr val="002060"/>
                </a:solidFill>
              </a:rPr>
              <a:t>se sredstva </a:t>
            </a:r>
            <a:r>
              <a:rPr lang="hr-HR" sz="1400" dirty="0">
                <a:solidFill>
                  <a:srgbClr val="002060"/>
                </a:solidFill>
              </a:rPr>
              <a:t>u iznosu od 60.000,00 kn </a:t>
            </a:r>
            <a:r>
              <a:rPr lang="pt-BR" sz="1400" dirty="0">
                <a:solidFill>
                  <a:srgbClr val="002060"/>
                </a:solidFill>
              </a:rPr>
              <a:t>za podjelu Božićnica umirovljenicima sa područja opć</a:t>
            </a:r>
            <a:r>
              <a:rPr lang="hr-HR" sz="1400" dirty="0">
                <a:solidFill>
                  <a:srgbClr val="002060"/>
                </a:solidFill>
              </a:rPr>
              <a:t>ine </a:t>
            </a:r>
            <a:r>
              <a:rPr lang="pt-BR" sz="1400" dirty="0">
                <a:solidFill>
                  <a:srgbClr val="002060"/>
                </a:solidFill>
              </a:rPr>
              <a:t>Hum  na Sutli čija </a:t>
            </a:r>
            <a:r>
              <a:rPr lang="hr-HR" sz="1400" dirty="0">
                <a:solidFill>
                  <a:srgbClr val="002060"/>
                </a:solidFill>
              </a:rPr>
              <a:t>j</a:t>
            </a:r>
            <a:r>
              <a:rPr lang="pt-BR" sz="1400" dirty="0">
                <a:solidFill>
                  <a:srgbClr val="002060"/>
                </a:solidFill>
              </a:rPr>
              <a:t>e mirovina niža od 2.</a:t>
            </a:r>
            <a:r>
              <a:rPr lang="hr-HR" sz="1400" dirty="0">
                <a:solidFill>
                  <a:srgbClr val="002060"/>
                </a:solidFill>
              </a:rPr>
              <a:t>400</a:t>
            </a:r>
            <a:r>
              <a:rPr lang="pt-BR" sz="1400" dirty="0">
                <a:solidFill>
                  <a:srgbClr val="002060"/>
                </a:solidFill>
              </a:rPr>
              <a:t>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Sukladno odredbama Zakona o Hrvatskom Crvenom</a:t>
            </a:r>
            <a:r>
              <a:rPr lang="hr-HR" sz="1400" dirty="0">
                <a:solidFill>
                  <a:srgbClr val="002060"/>
                </a:solidFill>
              </a:rPr>
              <a:t> križu</a:t>
            </a:r>
            <a:r>
              <a:rPr lang="pt-BR" sz="1400" dirty="0">
                <a:solidFill>
                  <a:srgbClr val="002060"/>
                </a:solidFill>
              </a:rPr>
              <a:t> općina Hum na Sutli osigurava sredstva za rad i djelovanje Hrvatskog crvenog križa Pregrada u iznosu od 60.000,00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Predviđa se sufinanciranje nabavke radnih bilježnica za učenike osnovne škole u iznosu od </a:t>
            </a:r>
            <a:r>
              <a:rPr lang="hr-HR" sz="1400" dirty="0" smtClean="0">
                <a:solidFill>
                  <a:srgbClr val="002060"/>
                </a:solidFill>
              </a:rPr>
              <a:t>125.000,00 </a:t>
            </a:r>
            <a:r>
              <a:rPr lang="pt-BR" sz="1400" dirty="0" smtClean="0">
                <a:solidFill>
                  <a:srgbClr val="002060"/>
                </a:solidFill>
              </a:rPr>
              <a:t>kn.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Projekt Promocija zdravlja i prevencija bolesti planiran je u iznosu od </a:t>
            </a:r>
            <a:r>
              <a:rPr lang="hr-HR" sz="1400" dirty="0" smtClean="0">
                <a:solidFill>
                  <a:srgbClr val="002060"/>
                </a:solidFill>
              </a:rPr>
              <a:t>65.100,00 </a:t>
            </a:r>
            <a:r>
              <a:rPr lang="pt-BR" sz="1400" dirty="0" smtClean="0">
                <a:solidFill>
                  <a:srgbClr val="002060"/>
                </a:solidFill>
              </a:rPr>
              <a:t>kn</a:t>
            </a:r>
            <a:r>
              <a:rPr lang="hr-HR" sz="1400" dirty="0" smtClean="0">
                <a:solidFill>
                  <a:srgbClr val="002060"/>
                </a:solidFill>
              </a:rPr>
              <a:t> </a:t>
            </a:r>
            <a:r>
              <a:rPr lang="hr-HR" sz="1400" dirty="0">
                <a:solidFill>
                  <a:srgbClr val="002060"/>
                </a:solidFill>
              </a:rPr>
              <a:t>koji se u potpunosti financira iz sredstva Ministarstva zdravstva temeljem EU sredstva</a:t>
            </a:r>
            <a:r>
              <a:rPr lang="pt-BR" sz="1400" dirty="0">
                <a:solidFill>
                  <a:srgbClr val="002060"/>
                </a:solidFill>
              </a:rPr>
              <a:t>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endParaRPr lang="hr-HR" sz="1400" dirty="0">
              <a:solidFill>
                <a:srgbClr val="002060"/>
              </a:solidFill>
            </a:endParaRPr>
          </a:p>
          <a:p>
            <a:pPr marL="568800" algn="just">
              <a:lnSpc>
                <a:spcPct val="138000"/>
              </a:lnSpc>
              <a:spcBef>
                <a:spcPts val="288"/>
              </a:spcBef>
            </a:pPr>
            <a:endParaRPr lang="hr-HR" sz="13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723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2028" y="768927"/>
            <a:ext cx="10402890" cy="5153890"/>
          </a:xfrm>
        </p:spPr>
        <p:txBody>
          <a:bodyPr/>
          <a:lstStyle/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1011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ZAŠTITA OD POŽARA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CIVILNA ZAŠTITA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ukupno planirana sredstva  iznose 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624.200,00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na: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Vatrogasne zajednice općine Hum na Sutli  sukladno Zakonu o vatrogastvu u iznosu od 460.000,00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Javno vatrogasne postrojbe grada Krapine u iznosu od 29.200,00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nabavku opreme za civilnu zaštitu planira se iznos od </a:t>
            </a:r>
            <a:r>
              <a:rPr lang="pl-PL" sz="1200" dirty="0" smtClean="0">
                <a:solidFill>
                  <a:srgbClr val="002060"/>
                </a:solidFill>
              </a:rPr>
              <a:t>25.000,00 kn, kao i sredstva za prevenciju širenja COVID-19 u iznosu od 60.000,00 kn.</a:t>
            </a:r>
            <a:endParaRPr lang="pl-PL" sz="1200" dirty="0">
              <a:solidFill>
                <a:srgbClr val="002060"/>
              </a:solidFill>
            </a:endParaRP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Donacija DVD-u Prišlin - Hum planirana je u iznosu od </a:t>
            </a:r>
            <a:r>
              <a:rPr lang="pl-PL" sz="1200" dirty="0" smtClean="0">
                <a:solidFill>
                  <a:srgbClr val="002060"/>
                </a:solidFill>
              </a:rPr>
              <a:t>50.000,00 kn.</a:t>
            </a:r>
            <a:endParaRPr lang="pl-PL" sz="12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t-BR" sz="11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1012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RAZVOJ ZAJEDNICE planirana sredstva iznose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50.000,00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odnosi se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projekt:</a:t>
            </a: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9138" lvl="1" indent="-185738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Master </a:t>
            </a:r>
            <a:r>
              <a:rPr lang="hr-HR" sz="1200">
                <a:solidFill>
                  <a:srgbClr val="002060"/>
                </a:solidFill>
              </a:rPr>
              <a:t>plan </a:t>
            </a:r>
            <a:r>
              <a:rPr lang="hr-HR" sz="1200" smtClean="0">
                <a:solidFill>
                  <a:srgbClr val="002060"/>
                </a:solidFill>
              </a:rPr>
              <a:t>turizma </a:t>
            </a:r>
            <a:r>
              <a:rPr lang="hr-HR" sz="1200" dirty="0">
                <a:solidFill>
                  <a:srgbClr val="002060"/>
                </a:solidFill>
              </a:rPr>
              <a:t>općine Hum na Sutli, </a:t>
            </a:r>
            <a:r>
              <a:rPr lang="hr-HR" sz="1200" dirty="0" err="1">
                <a:solidFill>
                  <a:srgbClr val="002060"/>
                </a:solidFill>
              </a:rPr>
              <a:t>Desinić</a:t>
            </a:r>
            <a:r>
              <a:rPr lang="hr-HR" sz="1200" dirty="0">
                <a:solidFill>
                  <a:srgbClr val="002060"/>
                </a:solidFill>
              </a:rPr>
              <a:t>  i Zagorska Sela u iznosu od 50.000,00 </a:t>
            </a:r>
            <a:r>
              <a:rPr lang="hr-HR" sz="1200" dirty="0" smtClean="0">
                <a:solidFill>
                  <a:srgbClr val="002060"/>
                </a:solidFill>
              </a:rPr>
              <a:t>kn.</a:t>
            </a:r>
            <a:endParaRPr lang="hr-HR" sz="1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604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1" y="581891"/>
            <a:ext cx="10434061" cy="5412509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Razdjel: 002  PREDŠKOLSKI ODGOJ - PRORAČUNSKI KORISNIK DJEČJI VRTIĆ „BALONČICA” planirana sredstva u iznosu od </a:t>
            </a:r>
            <a:r>
              <a:rPr lang="pl-PL" dirty="0" smtClean="0">
                <a:solidFill>
                  <a:schemeClr val="tx1"/>
                </a:solidFill>
              </a:rPr>
              <a:t>3.426.660,00 </a:t>
            </a:r>
            <a:r>
              <a:rPr lang="pl-PL" dirty="0">
                <a:solidFill>
                  <a:schemeClr val="tx1"/>
                </a:solidFill>
              </a:rPr>
              <a:t>kuna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pPr marL="342900" lvl="2" indent="-34290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1013 PREDŠKOLSKI ODGOJ - DJEČJI VRTIĆ BALONČICA / Planirana sredstva za provođenje predškolskog programa do polaska djece u osnovnu školu iznose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3.426.660,00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proračuna iznosi  </a:t>
            </a:r>
            <a:r>
              <a:rPr lang="pl-PL" sz="1200" dirty="0" smtClean="0">
                <a:solidFill>
                  <a:srgbClr val="002060"/>
                </a:solidFill>
              </a:rPr>
              <a:t>2.220.000,00 </a:t>
            </a:r>
            <a:r>
              <a:rPr lang="pl-PL" sz="1200" dirty="0">
                <a:solidFill>
                  <a:srgbClr val="002060"/>
                </a:solidFill>
              </a:rPr>
              <a:t>kn):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zaposlene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2.721.500,00 kn,</a:t>
            </a:r>
            <a:endParaRPr lang="pl-PL" sz="1200" dirty="0">
              <a:solidFill>
                <a:srgbClr val="00206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Planirana sredstva za tekuće rashode  iznose </a:t>
            </a:r>
            <a:r>
              <a:rPr lang="pl-PL" sz="1200" dirty="0" smtClean="0">
                <a:solidFill>
                  <a:srgbClr val="002060"/>
                </a:solidFill>
              </a:rPr>
              <a:t>634.560,00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financiranje predškole planira se iznos od </a:t>
            </a:r>
            <a:r>
              <a:rPr lang="pl-PL" sz="1200" dirty="0" smtClean="0">
                <a:solidFill>
                  <a:srgbClr val="002060"/>
                </a:solidFill>
              </a:rPr>
              <a:t>30.600,00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da-DK" sz="1200" dirty="0">
                <a:solidFill>
                  <a:srgbClr val="002060"/>
                </a:solidFill>
              </a:rPr>
              <a:t>Rashodi za nabavu opreme</a:t>
            </a:r>
            <a:r>
              <a:rPr lang="hr-HR" sz="1200" dirty="0">
                <a:solidFill>
                  <a:srgbClr val="002060"/>
                </a:solidFill>
              </a:rPr>
              <a:t>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40.000,00 </a:t>
            </a:r>
            <a:r>
              <a:rPr lang="pl-PL" sz="1200" dirty="0">
                <a:solidFill>
                  <a:srgbClr val="002060"/>
                </a:solidFill>
              </a:rPr>
              <a:t>kn.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dirty="0">
              <a:solidFill>
                <a:srgbClr val="002060"/>
              </a:solidFill>
            </a:endParaRPr>
          </a:p>
          <a:p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86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8" y="1168400"/>
            <a:ext cx="10896601" cy="5105399"/>
          </a:xfrm>
        </p:spPr>
        <p:txBody>
          <a:bodyPr>
            <a:normAutofit/>
          </a:bodyPr>
          <a:lstStyle/>
          <a:p>
            <a:r>
              <a:rPr lang="hr-HR" sz="1600" cap="none" dirty="0">
                <a:solidFill>
                  <a:srgbClr val="002060"/>
                </a:solidFill>
              </a:rPr>
              <a:t>	Proračun je akt kojim se procjenjuju prihodi i primici te utvrđuju rashodi i izdaci općine Hum na Sutli za proračunsku godinu, a sadrži i projekciju prihoda i primitaka te rashoda i izdataka za slijedeće dvije godine.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Proračun se odnosi na fiskalnu godinu i traje od 01. siječnja do 31. prosinca. Zakonodavni  akt kojim su regulirana sva pitanja vezana uz proračun je Zakon o proračunu („Narodne novine” br. </a:t>
            </a:r>
            <a:r>
              <a:rPr lang="hr-HR" sz="1600" dirty="0">
                <a:solidFill>
                  <a:srgbClr val="002060"/>
                </a:solidFill>
              </a:rPr>
              <a:t>87/08 , 136/12 </a:t>
            </a:r>
            <a:r>
              <a:rPr lang="hr-HR" sz="1600" dirty="0" smtClean="0">
                <a:solidFill>
                  <a:srgbClr val="002060"/>
                </a:solidFill>
              </a:rPr>
              <a:t>15/</a:t>
            </a:r>
            <a:r>
              <a:rPr lang="hr-HR" sz="1600" dirty="0" err="1" smtClean="0">
                <a:solidFill>
                  <a:srgbClr val="002060"/>
                </a:solidFill>
              </a:rPr>
              <a:t>15</a:t>
            </a:r>
            <a:r>
              <a:rPr lang="hr-HR" sz="1600" dirty="0">
                <a:solidFill>
                  <a:srgbClr val="002060"/>
                </a:solidFill>
              </a:rPr>
              <a:t>).</a:t>
            </a: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 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endParaRPr lang="hr-HR" sz="1600" cap="none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685801"/>
            <a:ext cx="4095606" cy="1184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Što je proračun?</a:t>
            </a:r>
          </a:p>
        </p:txBody>
      </p:sp>
    </p:spTree>
    <p:extLst>
      <p:ext uri="{BB962C8B-B14F-4D97-AF65-F5344CB8AC3E}">
        <p14:creationId xmlns:p14="http://schemas.microsoft.com/office/powerpoint/2010/main" val="342405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384464"/>
            <a:ext cx="10818524" cy="5609936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003  KULTURNE USTANOVE -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PRORAČUNSKI KORISNIK NARODNA KNJIŽNICA HUM NA SUTLI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planirana sredstva u iznosu od  </a:t>
            </a: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453.510,00 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</a:t>
            </a:r>
          </a:p>
          <a:p>
            <a:pPr algn="just"/>
            <a:endParaRPr lang="hr-H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1014 NARODNA KNJIŽNICA HUM NA SUTLI / Planirana sredstva za rad  knjižnice iznose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453.510,00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 iznosi  </a:t>
            </a:r>
            <a:r>
              <a:rPr lang="pl-PL" sz="1200" dirty="0" smtClean="0">
                <a:solidFill>
                  <a:srgbClr val="002060"/>
                </a:solidFill>
              </a:rPr>
              <a:t>395.000,00 </a:t>
            </a:r>
            <a:r>
              <a:rPr lang="pl-PL" sz="1200" dirty="0">
                <a:solidFill>
                  <a:srgbClr val="002060"/>
                </a:solidFill>
              </a:rPr>
              <a:t>kn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plaće i naknade ravnateljice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251.000,00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Rashodi za tekuće poslovanje knjižnice planirani su iznosu od </a:t>
            </a:r>
            <a:r>
              <a:rPr lang="hr-HR" sz="1200" dirty="0" smtClean="0">
                <a:solidFill>
                  <a:srgbClr val="002060"/>
                </a:solidFill>
              </a:rPr>
              <a:t>51.250,00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nabavku nove knjižne građe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109.000,00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nabavu opreme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19</a:t>
            </a:r>
            <a:r>
              <a:rPr lang="hr-HR" sz="1200" dirty="0" smtClean="0">
                <a:solidFill>
                  <a:srgbClr val="002060"/>
                </a:solidFill>
              </a:rPr>
              <a:t>.500,00 </a:t>
            </a:r>
            <a:r>
              <a:rPr lang="hr-HR" sz="1200" dirty="0">
                <a:solidFill>
                  <a:srgbClr val="002060"/>
                </a:solidFill>
              </a:rPr>
              <a:t>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Godišnji programi i manifestacije obuhvaćaju: 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književne večeri  i književne susrete,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posvećena Rikardu </a:t>
            </a:r>
            <a:r>
              <a:rPr lang="hr-HR" sz="1200" dirty="0" err="1">
                <a:solidFill>
                  <a:srgbClr val="002060"/>
                </a:solidFill>
              </a:rPr>
              <a:t>Jorgovaniću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književni susret Sutla nas veže i spaja,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</a:t>
            </a:r>
            <a:r>
              <a:rPr lang="hr-HR" sz="1200" dirty="0" err="1">
                <a:solidFill>
                  <a:srgbClr val="002060"/>
                </a:solidFill>
              </a:rPr>
              <a:t>Humfejst</a:t>
            </a:r>
            <a:r>
              <a:rPr lang="hr-HR" sz="1200" dirty="0">
                <a:solidFill>
                  <a:srgbClr val="002060"/>
                </a:solidFill>
              </a:rPr>
              <a:t>,</a:t>
            </a:r>
            <a:endParaRPr lang="nn-NO" sz="1200" dirty="0">
              <a:solidFill>
                <a:srgbClr val="002060"/>
              </a:solidFill>
            </a:endParaRP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</a:t>
            </a:r>
            <a:r>
              <a:rPr lang="nn-NO" sz="1200" dirty="0">
                <a:solidFill>
                  <a:srgbClr val="002060"/>
                </a:solidFill>
              </a:rPr>
              <a:t>•</a:t>
            </a:r>
            <a:r>
              <a:rPr lang="hr-HR" sz="1200" dirty="0">
                <a:solidFill>
                  <a:srgbClr val="002060"/>
                </a:solidFill>
              </a:rPr>
              <a:t> p</a:t>
            </a:r>
            <a:r>
              <a:rPr lang="nn-NO" sz="1200" dirty="0">
                <a:solidFill>
                  <a:srgbClr val="002060"/>
                </a:solidFill>
              </a:rPr>
              <a:t>rogram zaštite baštine</a:t>
            </a:r>
            <a:r>
              <a:rPr lang="hr-HR" sz="1200" dirty="0">
                <a:solidFill>
                  <a:srgbClr val="002060"/>
                </a:solidFill>
              </a:rPr>
              <a:t> : izrada </a:t>
            </a:r>
            <a:r>
              <a:rPr lang="nn-NO" sz="1200" dirty="0">
                <a:solidFill>
                  <a:srgbClr val="002060"/>
                </a:solidFill>
              </a:rPr>
              <a:t>Rječnik</a:t>
            </a:r>
            <a:r>
              <a:rPr lang="hr-HR" sz="1200" dirty="0">
                <a:solidFill>
                  <a:srgbClr val="002060"/>
                </a:solidFill>
              </a:rPr>
              <a:t>a</a:t>
            </a:r>
            <a:r>
              <a:rPr lang="nn-NO" sz="1200" dirty="0">
                <a:solidFill>
                  <a:srgbClr val="002060"/>
                </a:solidFill>
              </a:rPr>
              <a:t> humskog govora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 	   za čija se odvijanja planiraju sredstva u iznosu od </a:t>
            </a:r>
            <a:r>
              <a:rPr lang="hr-HR" sz="1200" dirty="0" smtClean="0">
                <a:solidFill>
                  <a:srgbClr val="002060"/>
                </a:solidFill>
              </a:rPr>
              <a:t>22.760,00 kn.</a:t>
            </a:r>
            <a:endParaRPr lang="hr-HR" sz="12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37349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98875" y="1021774"/>
            <a:ext cx="10271656" cy="4777894"/>
          </a:xfrm>
        </p:spPr>
        <p:txBody>
          <a:bodyPr/>
          <a:lstStyle/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web: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www.humnasutli.hr</a:t>
            </a:r>
          </a:p>
          <a:p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KONTAKTI: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Jedinstveni upravni odjel : 049/ 382 383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 e- mail:  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racunovodstvo@humnasutli.hr</a:t>
            </a:r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Općinski načelnik: 049/ 382 380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e- mail: 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nacelnik</a:t>
            </a:r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humnasutli.hr</a:t>
            </a:r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82877" y="238990"/>
            <a:ext cx="9997642" cy="1600200"/>
          </a:xfrm>
        </p:spPr>
        <p:txBody>
          <a:bodyPr/>
          <a:lstStyle/>
          <a:p>
            <a:pPr algn="ctr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sadržava:</a:t>
            </a:r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13"/>
          </p:nvPr>
        </p:nvSpPr>
        <p:spPr>
          <a:xfrm>
            <a:off x="1114498" y="1432330"/>
            <a:ext cx="8534400" cy="623455"/>
          </a:xfrm>
        </p:spPr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Opći dio proračuna sačinjavaju: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382877" y="2383163"/>
            <a:ext cx="10802185" cy="296141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prihoda i rashoda u kojem su prikazani svi prihodi i rashodi prema ekonomskoj klasifikaciji (npr. prihodi od poreza, imovine, pristojbi te rashodi za zaposlene, financijski rashodi).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zaduživanja/financiranja prikazuje izdatke za financijsku imovinu i otplate zajmova te primitke od financijske imovine i zaduživanja.</a:t>
            </a:r>
          </a:p>
          <a:p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102" y="3769479"/>
            <a:ext cx="5204114" cy="2495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552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75131" y="452000"/>
            <a:ext cx="11522954" cy="2743200"/>
          </a:xfrm>
        </p:spPr>
        <p:txBody>
          <a:bodyPr>
            <a:normAutofit fontScale="90000"/>
          </a:bodyPr>
          <a:lstStyle/>
          <a:p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2. Poseban dio proračuna sačinjava: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solidFill>
                  <a:srgbClr val="002060"/>
                </a:solidFill>
              </a:rPr>
              <a:t/>
            </a:r>
            <a:br>
              <a:rPr lang="hr-HR" sz="2400" dirty="0">
                <a:solidFill>
                  <a:srgbClr val="002060"/>
                </a:solidFill>
              </a:rPr>
            </a:br>
            <a:r>
              <a:rPr lang="hr-HR" sz="2400" dirty="0">
                <a:solidFill>
                  <a:srgbClr val="002060"/>
                </a:solidFill>
              </a:rPr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rashoda i izdataka raspoređen po organizacijskim </a:t>
            </a:r>
            <a:r>
              <a:rPr lang="hr-HR" sz="1800" cap="none" dirty="0" smtClean="0">
                <a:solidFill>
                  <a:srgbClr val="002060"/>
                </a:solidFill>
              </a:rPr>
              <a:t> jedinicama </a:t>
            </a:r>
            <a:r>
              <a:rPr lang="hr-HR" sz="1800" cap="none" dirty="0">
                <a:solidFill>
                  <a:srgbClr val="002060"/>
                </a:solidFill>
              </a:rPr>
              <a:t>(odjelima) i proračunskim korisnicima iskazanih po vrstama te raspoređenih u programe koji se sastoje od aktivnosti i projekata. </a:t>
            </a:r>
            <a:br>
              <a:rPr lang="hr-HR" sz="1800" cap="none" dirty="0">
                <a:solidFill>
                  <a:srgbClr val="002060"/>
                </a:solidFill>
              </a:rPr>
            </a:br>
            <a:r>
              <a:rPr lang="hr-HR" sz="1800" cap="none" dirty="0">
                <a:solidFill>
                  <a:srgbClr val="002060"/>
                </a:solidFill>
              </a:rPr>
              <a:t/>
            </a:r>
            <a:br>
              <a:rPr lang="hr-HR" sz="1800" cap="none" dirty="0">
                <a:solidFill>
                  <a:srgbClr val="002060"/>
                </a:solidFill>
              </a:rPr>
            </a:br>
            <a:r>
              <a:rPr lang="hr-HR" sz="1800" cap="none" dirty="0">
                <a:solidFill>
                  <a:srgbClr val="002060"/>
                </a:solidFill>
              </a:rPr>
              <a:t>	</a:t>
            </a:r>
            <a:r>
              <a:rPr lang="hr-HR" sz="1600" cap="none" dirty="0">
                <a:solidFill>
                  <a:srgbClr val="002060"/>
                </a:solidFill>
              </a:rPr>
              <a:t>Proračunski korisnici su ustanove, tijela javne vlasti kojima je JLS osnivač ili suosnivač. Financiranje proračunskih korisnika je većim dijelom iz proračuna svog/svojih osnivača ili suosnivača. Proračunski korisnici Općine Hum na Sutli su: Dječji vrtić „</a:t>
            </a:r>
            <a:r>
              <a:rPr lang="hr-HR" sz="1600" cap="none" dirty="0" err="1">
                <a:solidFill>
                  <a:srgbClr val="002060"/>
                </a:solidFill>
              </a:rPr>
              <a:t>Balončica</a:t>
            </a:r>
            <a:r>
              <a:rPr lang="hr-HR" sz="1600" cap="none" dirty="0">
                <a:solidFill>
                  <a:srgbClr val="002060"/>
                </a:solidFill>
              </a:rPr>
              <a:t>“ i Narodna knjižnica Hum na Sutli.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dirty="0">
                <a:solidFill>
                  <a:srgbClr val="002060"/>
                </a:solidFill>
              </a:rPr>
              <a:t/>
            </a:r>
            <a:br>
              <a:rPr lang="hr-HR" dirty="0">
                <a:solidFill>
                  <a:srgbClr val="002060"/>
                </a:solidFill>
              </a:rPr>
            </a:b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565226" y="2588615"/>
            <a:ext cx="4989951" cy="4150242"/>
          </a:xfrm>
        </p:spPr>
        <p:txBody>
          <a:bodyPr>
            <a:normAutofit fontScale="85000" lnSpcReduction="20000"/>
          </a:bodyPr>
          <a:lstStyle/>
          <a:p>
            <a:r>
              <a:rPr lang="hr-HR" sz="1900" b="1" i="1" u="sng" dirty="0"/>
              <a:t>RAZDJEL 001</a:t>
            </a:r>
            <a:r>
              <a:rPr lang="hr-HR" sz="1900" i="1" u="sng" dirty="0"/>
              <a:t> </a:t>
            </a:r>
            <a:r>
              <a:rPr lang="hr-HR" sz="1900" b="1" i="1" u="sng" dirty="0"/>
              <a:t>opće javne usluge</a:t>
            </a:r>
            <a:endParaRPr lang="hr-HR" sz="1900" dirty="0"/>
          </a:p>
          <a:p>
            <a:r>
              <a:rPr lang="hr-HR" sz="1600" b="1" i="1" dirty="0"/>
              <a:t>         </a:t>
            </a:r>
            <a:r>
              <a:rPr lang="hr-HR" sz="1400" b="1" i="1" u="sng" dirty="0"/>
              <a:t>PROGRAMI:</a:t>
            </a:r>
          </a:p>
          <a:p>
            <a:r>
              <a:rPr lang="hr-HR" sz="1400" dirty="0"/>
              <a:t>1001 	PRIPREME I DONOŠENJE AKATA IZ DJELOKRUGA TIJELA</a:t>
            </a:r>
          </a:p>
          <a:p>
            <a:r>
              <a:rPr lang="hr-HR" sz="1400" dirty="0"/>
              <a:t>1002	Tijela i komisije</a:t>
            </a:r>
          </a:p>
          <a:p>
            <a:r>
              <a:rPr lang="hr-HR" sz="1400" dirty="0"/>
              <a:t>1003	KOMUNALNO gospodarstvo</a:t>
            </a:r>
          </a:p>
          <a:p>
            <a:pPr marL="446088" indent="-446088"/>
            <a:r>
              <a:rPr lang="hr-HR" sz="1400" dirty="0"/>
              <a:t>1004	Izgradnja Komunalne INFRASTRUKTURA I   Građevinskih Objekata</a:t>
            </a:r>
          </a:p>
          <a:p>
            <a:pPr marL="446088" indent="-446088"/>
            <a:r>
              <a:rPr lang="hr-HR" sz="1400" dirty="0"/>
              <a:t>1005	SUFINANCIRANJE PREDŠKOLSKOG ODGOJA I OSNOVNO ŠKOLSTVO  </a:t>
            </a:r>
          </a:p>
          <a:p>
            <a:r>
              <a:rPr lang="hr-HR" sz="1400" dirty="0"/>
              <a:t>1006	DONACIJE Kulturne djelatnosti</a:t>
            </a:r>
          </a:p>
          <a:p>
            <a:r>
              <a:rPr lang="hr-HR" sz="1400" dirty="0"/>
              <a:t>1007	DONACIJE ŠPORTSKE DJELATNOSTI</a:t>
            </a:r>
          </a:p>
          <a:p>
            <a:r>
              <a:rPr lang="hr-HR" sz="1400" dirty="0"/>
              <a:t>1008	DONACIJE OSTALA DRUŠTVA I ORGANIZACIJE</a:t>
            </a:r>
          </a:p>
          <a:p>
            <a:r>
              <a:rPr lang="hr-HR" sz="1400" dirty="0"/>
              <a:t>1009	Obrt I Poljoprivreda</a:t>
            </a:r>
          </a:p>
          <a:p>
            <a:r>
              <a:rPr lang="hr-HR" sz="1400" dirty="0"/>
              <a:t>1010	SOCIJALNA ZAŠTITA</a:t>
            </a:r>
          </a:p>
          <a:p>
            <a:r>
              <a:rPr lang="hr-HR" sz="1400" dirty="0"/>
              <a:t>1011	ZAŠTITA ODPOŽARA I CIVILNA ZAŠTITA</a:t>
            </a:r>
          </a:p>
          <a:p>
            <a:r>
              <a:rPr lang="hr-HR" sz="1400" dirty="0"/>
              <a:t>1012	RAZVOJ ZAJEDNICE</a:t>
            </a:r>
          </a:p>
          <a:p>
            <a:endParaRPr lang="hr-HR" sz="140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428797" y="2425329"/>
            <a:ext cx="4149033" cy="3972666"/>
          </a:xfrm>
        </p:spPr>
        <p:txBody>
          <a:bodyPr>
            <a:normAutofit/>
          </a:bodyPr>
          <a:lstStyle/>
          <a:p>
            <a:r>
              <a:rPr lang="hr-HR" sz="1600" b="1" i="1" u="sng" dirty="0">
                <a:solidFill>
                  <a:schemeClr val="tx1"/>
                </a:solidFill>
              </a:rPr>
              <a:t>RAZDJEL 002 PREDŠKOLSKI ODGOJ</a:t>
            </a:r>
            <a:endParaRPr lang="hr-HR" sz="1600" b="1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1013	PREDŠKOLSKI ODGOJ -  DJEČJI VRTIĆ BALONĆICA</a:t>
            </a:r>
          </a:p>
          <a:p>
            <a:endParaRPr lang="hr-HR" sz="1300" dirty="0">
              <a:solidFill>
                <a:schemeClr val="tx1"/>
              </a:solidFill>
            </a:endParaRPr>
          </a:p>
          <a:p>
            <a:r>
              <a:rPr lang="hr-HR" sz="1600" b="1" i="1" u="sng" dirty="0">
                <a:solidFill>
                  <a:schemeClr val="tx1"/>
                </a:solidFill>
              </a:rPr>
              <a:t>RAZDJEL 003</a:t>
            </a:r>
            <a:r>
              <a:rPr lang="hr-HR" sz="1600" i="1" u="sng" dirty="0">
                <a:solidFill>
                  <a:schemeClr val="tx1"/>
                </a:solidFill>
              </a:rPr>
              <a:t> </a:t>
            </a:r>
            <a:r>
              <a:rPr lang="hr-HR" sz="1600" b="1" i="1" u="sng" dirty="0">
                <a:solidFill>
                  <a:schemeClr val="tx1"/>
                </a:solidFill>
              </a:rPr>
              <a:t>KULTURNE USTANOVE HUM NA SUTLI</a:t>
            </a:r>
            <a:endParaRPr lang="hr-HR" sz="1600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1014	NARODNA KNJIŽNICA HUM NA SUTLI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590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1" y="540328"/>
            <a:ext cx="10058400" cy="2635183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/>
              <a:t>	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Plan razvojnih programa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b="1" dirty="0"/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</a:t>
            </a:r>
            <a:r>
              <a:rPr lang="hr-HR" sz="2400" cap="none" dirty="0">
                <a:solidFill>
                  <a:srgbClr val="002060"/>
                </a:solidFill>
              </a:rPr>
              <a:t/>
            </a:r>
            <a:br>
              <a:rPr lang="hr-HR" sz="2400" cap="none" dirty="0">
                <a:solidFill>
                  <a:srgbClr val="002060"/>
                </a:solidFill>
              </a:rPr>
            </a:b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84211" y="3928534"/>
            <a:ext cx="10136189" cy="1433175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Treba napomenuti da proračun nije statičan akt već se sukladno zakonu može mijenjati tijekom proračunske godine. Ta izmjena se naziva Rebalans proračuna.</a:t>
            </a: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hr-H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Procedura izmjena/rebalansa proračuna identična je proceduri njegova donošenja.</a:t>
            </a:r>
          </a:p>
          <a:p>
            <a:pPr algn="just"/>
            <a:endParaRPr lang="hr-H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8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3820" y="145473"/>
            <a:ext cx="9675523" cy="1371600"/>
          </a:xfrm>
        </p:spPr>
        <p:txBody>
          <a:bodyPr>
            <a:normAutofit/>
          </a:bodyPr>
          <a:lstStyle/>
          <a:p>
            <a:pPr algn="ctr"/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2021. </a:t>
            </a: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1800" cap="none" dirty="0"/>
              <a:t>Proračunski prihodi i primici:</a:t>
            </a:r>
          </a:p>
        </p:txBody>
      </p:sp>
      <p:graphicFrame>
        <p:nvGraphicFramePr>
          <p:cNvPr id="13" name="Tablic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123705"/>
              </p:ext>
            </p:extLst>
          </p:nvPr>
        </p:nvGraphicFramePr>
        <p:xfrm>
          <a:off x="2151767" y="1421085"/>
          <a:ext cx="6953108" cy="5005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02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8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4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1753"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effectLst/>
                        </a:rPr>
                        <a:t>Prihodi i primici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U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950">
                <a:tc>
                  <a:txBody>
                    <a:bodyPr/>
                    <a:lstStyle/>
                    <a:p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19.592.070,00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r>
                        <a:rPr lang="hr-HR" sz="1100" b="1" baseline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82,65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poreza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10.447.500,00 </a:t>
                      </a:r>
                      <a:r>
                        <a:rPr lang="hr-H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44,07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iz inozemstva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4.957.560,00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20,91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5104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181.410,00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0,77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178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upravnih i administrativnih pristojbi, po posebnim propisima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3.887.600,00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16,40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7497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proizvoda i robe te pruženih usluga i prihodi od donacija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6.000,00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0,03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Kazne, upravne mjere i ostali prihodi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112.000,00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0,47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5583">
                <a:tc>
                  <a:txBody>
                    <a:bodyPr/>
                    <a:lstStyle/>
                    <a:p>
                      <a:r>
                        <a:rPr lang="pl-PL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od prodaje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85.000,00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0,36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5903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85.000,00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0,36 %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945">
                <a:tc>
                  <a:txBody>
                    <a:bodyPr/>
                    <a:lstStyle/>
                    <a:p>
                      <a:r>
                        <a:rPr lang="pl-PL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Primitak od zaduživanja</a:t>
                      </a:r>
                      <a:endParaRPr lang="pl-PL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4.000.000,00 kn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16,87 %</a:t>
                      </a:r>
                      <a:endParaRPr lang="hr-HR" sz="11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335264">
                <a:tc>
                  <a:txBody>
                    <a:bodyPr/>
                    <a:lstStyle/>
                    <a:p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Preneseni Višak iz prethodnih godina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29.000,00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0,12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1753">
                <a:tc>
                  <a:txBody>
                    <a:bodyPr/>
                    <a:lstStyle/>
                    <a:p>
                      <a:pPr algn="r"/>
                      <a:r>
                        <a:rPr lang="hr-HR" sz="11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23.706.070,00 </a:t>
                      </a:r>
                      <a:r>
                        <a:rPr lang="hr-HR" sz="11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4934" y="853979"/>
            <a:ext cx="11198578" cy="1253067"/>
          </a:xfrm>
        </p:spPr>
        <p:txBody>
          <a:bodyPr>
            <a:normAutofit fontScale="90000"/>
          </a:bodyPr>
          <a:lstStyle/>
          <a:p>
            <a:r>
              <a:rPr lang="hr-HR" sz="3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</a:t>
            </a:r>
            <a: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PRIHODI I PRIMICI</a:t>
            </a:r>
            <a:b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cap="none" dirty="0"/>
              <a:t>Prihodi poslovanja općine Hum na Sutli za </a:t>
            </a:r>
            <a:r>
              <a:rPr lang="hr-HR" sz="2000" cap="none" dirty="0" smtClean="0"/>
              <a:t>2021. </a:t>
            </a:r>
            <a:r>
              <a:rPr lang="hr-HR" sz="2000" cap="none" dirty="0"/>
              <a:t>godinu planirani su u iznosu od </a:t>
            </a:r>
            <a:r>
              <a:rPr lang="hr-HR" sz="2000" cap="none" dirty="0" smtClean="0"/>
              <a:t>18.336.400,00 </a:t>
            </a:r>
            <a:r>
              <a:rPr lang="hr-HR" sz="2000" cap="none" dirty="0"/>
              <a:t>kuna, a čine ih: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75734" y="1901536"/>
            <a:ext cx="10943216" cy="472702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poreza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godinu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10.447.500,00 </a:t>
            </a:r>
            <a:r>
              <a:rPr lang="hr-HR" sz="1400" dirty="0">
                <a:solidFill>
                  <a:srgbClr val="002060"/>
                </a:solidFill>
              </a:rPr>
              <a:t>kuna: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dohodak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10.231.000,00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 imovinu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115.000,00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 od poreza na robu i usluge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101.500,00 </a:t>
            </a:r>
            <a:r>
              <a:rPr lang="hr-HR" sz="1200" dirty="0">
                <a:solidFill>
                  <a:srgbClr val="002060"/>
                </a:solidFill>
              </a:rPr>
              <a:t>kn.</a:t>
            </a:r>
          </a:p>
          <a:p>
            <a:pPr lvl="1"/>
            <a:endParaRPr lang="hr-HR" sz="12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od subjekata unutar općeg proračuna planirani su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</a:rPr>
              <a:t>4.874.000,00 </a:t>
            </a:r>
            <a:r>
              <a:rPr lang="hr-HR" sz="1400" dirty="0">
                <a:solidFill>
                  <a:srgbClr val="002060"/>
                </a:solidFill>
              </a:rPr>
              <a:t>kn i to: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planiran je iznos </a:t>
            </a:r>
            <a:r>
              <a:rPr lang="hr-HR" sz="1200" dirty="0" smtClean="0">
                <a:solidFill>
                  <a:srgbClr val="002060"/>
                </a:solidFill>
              </a:rPr>
              <a:t>od 1.100.000,00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županijskog proračuna planirane su u iznosu od </a:t>
            </a:r>
            <a:r>
              <a:rPr lang="hr-HR" sz="1200" dirty="0" smtClean="0">
                <a:solidFill>
                  <a:srgbClr val="002060"/>
                </a:solidFill>
              </a:rPr>
              <a:t>100.000,00 </a:t>
            </a:r>
            <a:r>
              <a:rPr lang="hr-HR" sz="1200" dirty="0">
                <a:solidFill>
                  <a:srgbClr val="002060"/>
                </a:solidFill>
              </a:rPr>
              <a:t>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planirane su u iznosu od 7</a:t>
            </a:r>
            <a:r>
              <a:rPr lang="hr-HR" sz="1200" dirty="0" smtClean="0">
                <a:solidFill>
                  <a:srgbClr val="002060"/>
                </a:solidFill>
              </a:rPr>
              <a:t>00.000,00 </a:t>
            </a:r>
            <a:r>
              <a:rPr lang="hr-HR" sz="1200" dirty="0">
                <a:solidFill>
                  <a:srgbClr val="002060"/>
                </a:solidFill>
              </a:rPr>
              <a:t>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županijskih proračuna planirane su u iznosu od 50.000,00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temeljem prijenosa EU sredstava u</a:t>
            </a:r>
            <a:r>
              <a:rPr lang="hr-HR" sz="1200" dirty="0" smtClean="0">
                <a:solidFill>
                  <a:srgbClr val="002060"/>
                </a:solidFill>
              </a:rPr>
              <a:t> 2021. </a:t>
            </a:r>
            <a:r>
              <a:rPr lang="hr-HR" sz="1200" dirty="0">
                <a:solidFill>
                  <a:srgbClr val="002060"/>
                </a:solidFill>
              </a:rPr>
              <a:t>godinu planirane su u </a:t>
            </a:r>
            <a:r>
              <a:rPr lang="hr-HR" sz="1200" dirty="0" smtClean="0">
                <a:solidFill>
                  <a:srgbClr val="002060"/>
                </a:solidFill>
              </a:rPr>
              <a:t>iznosu </a:t>
            </a:r>
            <a:r>
              <a:rPr lang="hr-HR" sz="1200" dirty="0">
                <a:solidFill>
                  <a:srgbClr val="002060"/>
                </a:solidFill>
              </a:rPr>
              <a:t>od </a:t>
            </a:r>
            <a:r>
              <a:rPr lang="hr-HR" sz="1200" dirty="0" smtClean="0">
                <a:solidFill>
                  <a:srgbClr val="002060"/>
                </a:solidFill>
              </a:rPr>
              <a:t>24.000,00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temeljem prijenosa EU sredstava u</a:t>
            </a:r>
            <a:r>
              <a:rPr lang="hr-HR" sz="1200" dirty="0" smtClean="0">
                <a:solidFill>
                  <a:srgbClr val="002060"/>
                </a:solidFill>
              </a:rPr>
              <a:t> 2021. </a:t>
            </a:r>
            <a:r>
              <a:rPr lang="hr-HR" sz="1200" dirty="0">
                <a:solidFill>
                  <a:srgbClr val="002060"/>
                </a:solidFill>
              </a:rPr>
              <a:t>godinu planirane su u iznosu  od </a:t>
            </a:r>
            <a:r>
              <a:rPr lang="hr-HR" sz="1200" dirty="0" smtClean="0">
                <a:solidFill>
                  <a:srgbClr val="002060"/>
                </a:solidFill>
              </a:rPr>
              <a:t>2.900.000,00 kuna.</a:t>
            </a:r>
            <a:endParaRPr lang="hr-HR" sz="1200" dirty="0">
              <a:solidFill>
                <a:srgbClr val="002060"/>
              </a:solidFill>
            </a:endParaRPr>
          </a:p>
          <a:p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32071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46348" y="736599"/>
            <a:ext cx="10338955" cy="5923845"/>
          </a:xfrm>
        </p:spPr>
        <p:txBody>
          <a:bodyPr>
            <a:normAutofit fontScale="92500" lnSpcReduction="10000"/>
          </a:bodyPr>
          <a:lstStyle/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 imovine za </a:t>
            </a:r>
            <a:r>
              <a:rPr lang="hr-HR" sz="1400" dirty="0" smtClean="0">
                <a:solidFill>
                  <a:srgbClr val="002060"/>
                </a:solidFill>
              </a:rPr>
              <a:t>2021. </a:t>
            </a:r>
            <a:r>
              <a:rPr lang="hr-HR" sz="1400" dirty="0">
                <a:solidFill>
                  <a:srgbClr val="002060"/>
                </a:solidFill>
              </a:rPr>
              <a:t>godinu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181.300,00 </a:t>
            </a:r>
            <a:r>
              <a:rPr lang="hr-HR" sz="1400" dirty="0">
                <a:solidFill>
                  <a:srgbClr val="002060"/>
                </a:solidFill>
              </a:rPr>
              <a:t>kuna, a čine ih: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prihodi od zakupa i iznajmljivanja u iznosu od </a:t>
            </a:r>
            <a:r>
              <a:rPr lang="hr-HR" sz="1200" dirty="0" smtClean="0">
                <a:solidFill>
                  <a:srgbClr val="002060"/>
                </a:solidFill>
              </a:rPr>
              <a:t>120.000,00  </a:t>
            </a:r>
            <a:r>
              <a:rPr lang="hr-HR" sz="12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kamate na depozit planirane su u iznosu od 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naknade za koncesije planirane su u iznosu od 6.500,00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spomenička renta planirana u iznosu od 50,00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naknade za ceste planirane u iznosu od </a:t>
            </a:r>
            <a:r>
              <a:rPr lang="hr-HR" sz="1200" dirty="0" smtClean="0">
                <a:solidFill>
                  <a:srgbClr val="002060"/>
                </a:solidFill>
              </a:rPr>
              <a:t>44.250,00  </a:t>
            </a:r>
            <a:r>
              <a:rPr lang="hr-HR" sz="1200" dirty="0">
                <a:solidFill>
                  <a:srgbClr val="002060"/>
                </a:solidFill>
              </a:rPr>
              <a:t>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naknade za nezakonito izgrađene građevine planiran u iznosu od </a:t>
            </a:r>
            <a:r>
              <a:rPr lang="hr-HR" sz="1200" dirty="0" smtClean="0">
                <a:solidFill>
                  <a:srgbClr val="002060"/>
                </a:solidFill>
              </a:rPr>
              <a:t>10.000,00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3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upravnih i administrativni pristojbi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2.721.600,00 </a:t>
            </a:r>
            <a:r>
              <a:rPr lang="hr-HR" sz="1400" dirty="0">
                <a:solidFill>
                  <a:srgbClr val="002060"/>
                </a:solidFill>
              </a:rPr>
              <a:t>kuna, a odnose se na: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upravnih pristojbi  u iznosu od 1.500,00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vodnog doprinosa u iznosu od </a:t>
            </a:r>
            <a:r>
              <a:rPr lang="hr-HR" sz="1200" dirty="0" smtClean="0">
                <a:solidFill>
                  <a:srgbClr val="002060"/>
                </a:solidFill>
              </a:rPr>
              <a:t>20.000,00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doprinosa od šuma u iznosu od </a:t>
            </a:r>
            <a:r>
              <a:rPr lang="hr-HR" sz="1200" dirty="0" smtClean="0">
                <a:solidFill>
                  <a:srgbClr val="002060"/>
                </a:solidFill>
              </a:rPr>
              <a:t>100,00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komunalnog doprinosa u iznosu od 50.000,00 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komunalne naknade u iznosu od </a:t>
            </a:r>
            <a:r>
              <a:rPr lang="hr-HR" sz="1200" dirty="0" smtClean="0">
                <a:solidFill>
                  <a:srgbClr val="002060"/>
                </a:solidFill>
              </a:rPr>
              <a:t>2.650.000,00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112.000,00 </a:t>
            </a:r>
            <a:r>
              <a:rPr lang="hr-HR" sz="1400" dirty="0">
                <a:solidFill>
                  <a:srgbClr val="002060"/>
                </a:solidFill>
              </a:rPr>
              <a:t>kuna (</a:t>
            </a:r>
            <a:r>
              <a:rPr lang="hr-HR" sz="1200" dirty="0">
                <a:solidFill>
                  <a:srgbClr val="002060"/>
                </a:solidFill>
              </a:rPr>
              <a:t>prvenstveno se odnose na planiran iznos od </a:t>
            </a:r>
            <a:r>
              <a:rPr lang="hr-HR" sz="1200" dirty="0" smtClean="0">
                <a:solidFill>
                  <a:srgbClr val="002060"/>
                </a:solidFill>
              </a:rPr>
              <a:t>50.000,00 </a:t>
            </a:r>
            <a:r>
              <a:rPr lang="hr-HR" sz="1200" dirty="0">
                <a:solidFill>
                  <a:srgbClr val="002060"/>
                </a:solidFill>
              </a:rPr>
              <a:t>od građana za asfaltiranje nerazvrstanih cesta).</a:t>
            </a:r>
          </a:p>
          <a:p>
            <a:pPr lvl="0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0">
              <a:buClr>
                <a:prstClr val="white"/>
              </a:buClr>
            </a:pPr>
            <a:r>
              <a:rPr lang="hr-HR" sz="1900" dirty="0">
                <a:solidFill>
                  <a:schemeClr val="tx1"/>
                </a:solidFill>
              </a:rPr>
              <a:t>Prihodi od prodaje nefinancijske imovine planirani su u iznosu od </a:t>
            </a:r>
            <a:r>
              <a:rPr lang="hr-HR" sz="1900" dirty="0" smtClean="0">
                <a:solidFill>
                  <a:schemeClr val="tx1"/>
                </a:solidFill>
              </a:rPr>
              <a:t>85.000,00 </a:t>
            </a:r>
            <a:r>
              <a:rPr lang="hr-HR" sz="1900" dirty="0">
                <a:solidFill>
                  <a:schemeClr val="tx1"/>
                </a:solidFill>
              </a:rPr>
              <a:t>kuna, </a:t>
            </a:r>
            <a:r>
              <a:rPr lang="hr-HR" sz="1900" dirty="0" smtClean="0">
                <a:solidFill>
                  <a:schemeClr val="tx1"/>
                </a:solidFill>
              </a:rPr>
              <a:t>odnose </a:t>
            </a:r>
            <a:r>
              <a:rPr lang="hr-HR" sz="1900" dirty="0">
                <a:solidFill>
                  <a:schemeClr val="tx1"/>
                </a:solidFill>
              </a:rPr>
              <a:t>se na:</a:t>
            </a: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200" dirty="0" smtClean="0">
                <a:solidFill>
                  <a:srgbClr val="002060"/>
                </a:solidFill>
              </a:rPr>
              <a:t>Prihod </a:t>
            </a:r>
            <a:r>
              <a:rPr lang="hr-HR" sz="1200" dirty="0">
                <a:solidFill>
                  <a:srgbClr val="002060"/>
                </a:solidFill>
              </a:rPr>
              <a:t>od prodaje </a:t>
            </a:r>
            <a:r>
              <a:rPr lang="hr-HR" sz="1200" dirty="0" smtClean="0">
                <a:solidFill>
                  <a:srgbClr val="002060"/>
                </a:solidFill>
              </a:rPr>
              <a:t>stanova  na </a:t>
            </a:r>
            <a:r>
              <a:rPr lang="hr-HR" sz="1200" dirty="0">
                <a:solidFill>
                  <a:srgbClr val="002060"/>
                </a:solidFill>
              </a:rPr>
              <a:t>kojima postaji stanarsko pravo u iznosu od </a:t>
            </a:r>
            <a:r>
              <a:rPr lang="hr-HR" sz="1200" dirty="0" smtClean="0">
                <a:solidFill>
                  <a:srgbClr val="002060"/>
                </a:solidFill>
              </a:rPr>
              <a:t>85.000,00 </a:t>
            </a:r>
            <a:r>
              <a:rPr lang="hr-HR" sz="1200" dirty="0">
                <a:solidFill>
                  <a:srgbClr val="002060"/>
                </a:solidFill>
              </a:rPr>
              <a:t>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9617" y="1037967"/>
            <a:ext cx="10226804" cy="5820033"/>
          </a:xfrm>
        </p:spPr>
        <p:txBody>
          <a:bodyPr>
            <a:noAutofit/>
          </a:bodyPr>
          <a:lstStyle/>
          <a:p>
            <a:r>
              <a:rPr lang="hr-HR" sz="1600" dirty="0">
                <a:solidFill>
                  <a:schemeClr val="tx1"/>
                </a:solidFill>
              </a:rPr>
              <a:t>	U ukupne prihode Plana proračuna općine uključeni su vlastiti prihodi i pomoći proračunskih korisnika što je zakonska obveza i to kako slijedi</a:t>
            </a:r>
            <a:r>
              <a:rPr lang="hr-HR" sz="1400" dirty="0">
                <a:solidFill>
                  <a:schemeClr val="tx1"/>
                </a:solidFill>
              </a:rPr>
              <a:t>:</a:t>
            </a:r>
          </a:p>
          <a:p>
            <a:endParaRPr lang="hr-HR" sz="14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Dječji vrtić ”Balončica” </a:t>
            </a:r>
            <a:r>
              <a:rPr lang="hr-HR" sz="1400" dirty="0">
                <a:solidFill>
                  <a:srgbClr val="002060"/>
                </a:solidFill>
              </a:rPr>
              <a:t>u ukupnom iznosu od </a:t>
            </a:r>
            <a:r>
              <a:rPr lang="hr-HR" sz="1400" dirty="0" smtClean="0">
                <a:solidFill>
                  <a:srgbClr val="002060"/>
                </a:solidFill>
              </a:rPr>
              <a:t>1.196.660,00 </a:t>
            </a:r>
            <a:r>
              <a:rPr lang="hr-HR" sz="1400" dirty="0">
                <a:solidFill>
                  <a:srgbClr val="002060"/>
                </a:solidFill>
              </a:rPr>
              <a:t>kuna: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</a:t>
            </a:r>
            <a:r>
              <a:rPr lang="hr-HR" sz="1400" dirty="0" smtClean="0">
                <a:solidFill>
                  <a:srgbClr val="002060"/>
                </a:solidFill>
              </a:rPr>
              <a:t>26.560,00 </a:t>
            </a:r>
            <a:r>
              <a:rPr lang="hr-HR" sz="14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</a:t>
            </a:r>
            <a:r>
              <a:rPr lang="hr-HR" sz="1400" dirty="0" err="1">
                <a:solidFill>
                  <a:srgbClr val="002060"/>
                </a:solidFill>
              </a:rPr>
              <a:t>opskrbinina</a:t>
            </a:r>
            <a:r>
              <a:rPr lang="hr-HR" sz="1400" dirty="0">
                <a:solidFill>
                  <a:srgbClr val="002060"/>
                </a:solidFill>
              </a:rPr>
              <a:t> Dječji vrtić Balončica planirani su iznosu od </a:t>
            </a:r>
            <a:r>
              <a:rPr lang="hr-HR" sz="1400" dirty="0" smtClean="0">
                <a:solidFill>
                  <a:srgbClr val="002060"/>
                </a:solidFill>
              </a:rPr>
              <a:t>1.164.000,00 </a:t>
            </a:r>
            <a:r>
              <a:rPr lang="hr-HR" sz="1400" dirty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</a:t>
            </a:r>
            <a:r>
              <a:rPr lang="hr-HR" sz="1400" dirty="0" smtClean="0">
                <a:solidFill>
                  <a:srgbClr val="002060"/>
                </a:solidFill>
              </a:rPr>
              <a:t>6.100,00 </a:t>
            </a:r>
            <a:r>
              <a:rPr lang="hr-HR" sz="1400" dirty="0">
                <a:solidFill>
                  <a:srgbClr val="002060"/>
                </a:solidFill>
              </a:rPr>
              <a:t>kuna.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Narodna knjižnica Hum na Sutli </a:t>
            </a:r>
            <a:r>
              <a:rPr lang="hr-HR" sz="1400" dirty="0">
                <a:solidFill>
                  <a:srgbClr val="002060"/>
                </a:solidFill>
              </a:rPr>
              <a:t>u ukupnom iznosu od </a:t>
            </a:r>
            <a:r>
              <a:rPr lang="hr-HR" sz="1400" dirty="0" smtClean="0">
                <a:solidFill>
                  <a:srgbClr val="002060"/>
                </a:solidFill>
              </a:rPr>
              <a:t>59.010,00 </a:t>
            </a:r>
            <a:r>
              <a:rPr lang="hr-HR" sz="1400" dirty="0">
                <a:solidFill>
                  <a:srgbClr val="002060"/>
                </a:solidFill>
              </a:rPr>
              <a:t>kn: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</a:t>
            </a:r>
            <a:r>
              <a:rPr lang="hr-HR" sz="1400" dirty="0" smtClean="0">
                <a:solidFill>
                  <a:srgbClr val="002060"/>
                </a:solidFill>
              </a:rPr>
              <a:t>57.000,00 </a:t>
            </a:r>
            <a:r>
              <a:rPr lang="hr-HR" sz="1400" dirty="0">
                <a:solidFill>
                  <a:srgbClr val="002060"/>
                </a:solidFill>
              </a:rPr>
              <a:t>kuna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2.010,00 kuna.</a:t>
            </a:r>
          </a:p>
          <a:p>
            <a:pPr lvl="1"/>
            <a:endParaRPr lang="hr-HR" sz="1400" dirty="0">
              <a:solidFill>
                <a:schemeClr val="bg1"/>
              </a:solidFill>
            </a:endParaRPr>
          </a:p>
          <a:p>
            <a:endParaRPr lang="hr-HR" dirty="0"/>
          </a:p>
          <a:p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320326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2039</TotalTime>
  <Words>2268</Words>
  <Application>Microsoft Office PowerPoint</Application>
  <PresentationFormat>Prilagođeno</PresentationFormat>
  <Paragraphs>297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Isječak</vt:lpstr>
      <vt:lpstr>Općina hum na sutli hum na sutli 175 49231 hum na sutli mb:02621223 oib: 61743726362  www.humnasutli.hr</vt:lpstr>
      <vt:lpstr> Proračun je akt kojim se procjenjuju prihodi i primici te utvrđuju rashodi i izdaci općine Hum na Sutli za proračunsku godinu, a sadrži i projekciju prihoda i primitaka te rashoda i izdataka za slijedeće dvije godine.   Proračun se odnosi na fiskalnu godinu i traje od 01. siječnja do 31. prosinca. Zakonodavni  akt kojim su regulirana sva pitanja vezana uz proračun je Zakon o proračunu („Narodne novine” br. 87/08 , 136/12 15/15).    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  </vt:lpstr>
      <vt:lpstr>Proračun sadržava:</vt:lpstr>
      <vt:lpstr>  2. Poseban dio proračuna sačinjava:   Plan rashoda i izdataka raspoređen po organizacijskim  jedinicama (odjelima) i proračunskim korisnicima iskazanih po vrstama te raspoređenih u programe koji se sastoje od aktivnosti i projekata.    Proračunski korisnici su ustanove, tijela javne vlasti kojima je JLS osnivač ili suosnivač. Financiranje proračunskih korisnika je većim dijelom iz proračuna svog/svojih osnivača ili suosnivača. Proračunski korisnici Općine Hum na Sutli su: Dječji vrtić „Balončica“ i Narodna knjižnica Hum na Sutli.  </vt:lpstr>
      <vt:lpstr>    3. Plan razvojnih programa     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 </vt:lpstr>
      <vt:lpstr>Proračun općine Hum na Sutli za 2021. godinu  Proračunski prihodi i primici:</vt:lpstr>
      <vt:lpstr>                                      PRIHODI I PRIMICI  Prihodi poslovanja općine Hum na Sutli za 2021. godinu planirani su u iznosu od 18.336.400,00 kuna, a čine ih:</vt:lpstr>
      <vt:lpstr>PowerPointova prezentacija</vt:lpstr>
      <vt:lpstr>PowerPointova prezentacija</vt:lpstr>
      <vt:lpstr>Primitak od kreditnog zaduživanja općine Hum na Sutli za izgradnju pomoćnog objekta uz nogometno igralište u Lastinama u iznosu od 4.000.000,00 kuna.</vt:lpstr>
      <vt:lpstr>   Proračun općine Hum na Sutli za 2021. godinu   </vt:lpstr>
      <vt:lpstr>Rashodi i izdaci   OPIS POSEBNOG DIJELA PRORAČUNA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HUM NA SUTLI</dc:title>
  <dc:creator>Opcina</dc:creator>
  <cp:lastModifiedBy>Tatjana Gorišek Jančin &lt;racunovodstvo@humnasutli.hr&gt;</cp:lastModifiedBy>
  <cp:revision>433</cp:revision>
  <cp:lastPrinted>2018-11-15T13:06:56Z</cp:lastPrinted>
  <dcterms:created xsi:type="dcterms:W3CDTF">2018-11-10T17:10:58Z</dcterms:created>
  <dcterms:modified xsi:type="dcterms:W3CDTF">2021-01-13T10:51:48Z</dcterms:modified>
</cp:coreProperties>
</file>