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76" r:id="rId9"/>
    <p:sldId id="264" r:id="rId10"/>
    <p:sldId id="277" r:id="rId11"/>
    <p:sldId id="265" r:id="rId12"/>
    <p:sldId id="266" r:id="rId13"/>
    <p:sldId id="267" r:id="rId14"/>
    <p:sldId id="269" r:id="rId15"/>
    <p:sldId id="268" r:id="rId16"/>
    <p:sldId id="279" r:id="rId17"/>
    <p:sldId id="270" r:id="rId18"/>
    <p:sldId id="271" r:id="rId19"/>
    <p:sldId id="272" r:id="rId20"/>
    <p:sldId id="278" r:id="rId21"/>
    <p:sldId id="273" r:id="rId22"/>
    <p:sldId id="274" r:id="rId23"/>
    <p:sldId id="275" r:id="rId24"/>
  </p:sldIdLst>
  <p:sldSz cx="12192000" cy="6858000"/>
  <p:notesSz cx="6797675" cy="987266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D6"/>
    <a:srgbClr val="006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501" autoAdjust="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173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5348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5348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r">
              <a:defRPr sz="1200"/>
            </a:lvl1pPr>
          </a:lstStyle>
          <a:p>
            <a:fld id="{4B109784-1242-49CB-93FF-86A56047DA7D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5" tIns="45907" rIns="91815" bIns="45907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815" tIns="45907" rIns="91815" bIns="45907" rtlCol="0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60" cy="495347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2" y="9377317"/>
            <a:ext cx="2945660" cy="495347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r">
              <a:defRPr sz="1200"/>
            </a:lvl1pPr>
          </a:lstStyle>
          <a:p>
            <a:fld id="{8043E68F-6E9A-4BD0-8980-A35A7ACF20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189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3E68F-6E9A-4BD0-8980-A35A7ACF2057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6786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28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2030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7669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9960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94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537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356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317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916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888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290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365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3630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431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6219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785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310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98AFD69-E945-4ED3-8CBF-D2C4359E0110}" type="datetimeFigureOut">
              <a:rPr lang="hr-HR" smtClean="0"/>
              <a:t>08.01.2020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309168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nacelnik@humnasutli.hr" TargetMode="External"/><Relationship Id="rId2" Type="http://schemas.openxmlformats.org/officeDocument/2006/relationships/hyperlink" Target="mailto:racunovodstvo@humnasutli.hr" TargetMode="Externa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16" y="228601"/>
            <a:ext cx="967317" cy="1270837"/>
          </a:xfrm>
          <a:prstGeom prst="rect">
            <a:avLst/>
          </a:prstGeom>
        </p:spPr>
      </p:pic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91733" y="1845734"/>
            <a:ext cx="7987696" cy="3748040"/>
          </a:xfrm>
        </p:spPr>
        <p:txBody>
          <a:bodyPr>
            <a:normAutofit/>
          </a:bodyPr>
          <a:lstStyle/>
          <a:p>
            <a:pPr algn="ctr"/>
            <a:endParaRPr lang="hr-HR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OPĆINA HUM NA SUTLI</a:t>
            </a:r>
            <a:endParaRPr lang="hr-HR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VODIČ ZA GRAĐANE UZ PRORAČUN ZA </a:t>
            </a:r>
          </a:p>
          <a:p>
            <a:pPr algn="ctr"/>
            <a:r>
              <a:rPr lang="hr-HR" sz="3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2020. GODINU</a:t>
            </a: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48733" y="1659466"/>
            <a:ext cx="1896534" cy="1257905"/>
          </a:xfrm>
        </p:spPr>
        <p:txBody>
          <a:bodyPr>
            <a:noAutofit/>
          </a:bodyPr>
          <a:lstStyle/>
          <a:p>
            <a:r>
              <a:rPr lang="hr-HR" sz="1200" dirty="0">
                <a:solidFill>
                  <a:srgbClr val="002060"/>
                </a:solidFill>
              </a:rPr>
              <a:t>Općina hum na </a:t>
            </a:r>
            <a:r>
              <a:rPr lang="hr-HR" sz="1200" dirty="0" err="1">
                <a:solidFill>
                  <a:srgbClr val="002060"/>
                </a:solidFill>
              </a:rPr>
              <a:t>sutli</a:t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>
                <a:solidFill>
                  <a:srgbClr val="002060"/>
                </a:solidFill>
              </a:rPr>
              <a:t>hum na </a:t>
            </a:r>
            <a:r>
              <a:rPr lang="hr-HR" sz="1200" dirty="0" err="1">
                <a:solidFill>
                  <a:srgbClr val="002060"/>
                </a:solidFill>
              </a:rPr>
              <a:t>sutli</a:t>
            </a:r>
            <a:r>
              <a:rPr lang="hr-HR" sz="1200" dirty="0">
                <a:solidFill>
                  <a:srgbClr val="002060"/>
                </a:solidFill>
              </a:rPr>
              <a:t> 175</a:t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>
                <a:solidFill>
                  <a:srgbClr val="002060"/>
                </a:solidFill>
              </a:rPr>
              <a:t>49231 hum na </a:t>
            </a:r>
            <a:r>
              <a:rPr lang="hr-HR" sz="1200" dirty="0" err="1">
                <a:solidFill>
                  <a:srgbClr val="002060"/>
                </a:solidFill>
              </a:rPr>
              <a:t>sutli</a:t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 err="1">
                <a:solidFill>
                  <a:srgbClr val="002060"/>
                </a:solidFill>
              </a:rPr>
              <a:t>mb</a:t>
            </a:r>
            <a:r>
              <a:rPr lang="hr-HR" sz="1200" dirty="0">
                <a:solidFill>
                  <a:srgbClr val="002060"/>
                </a:solidFill>
              </a:rPr>
              <a:t>:02621223</a:t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 err="1">
                <a:solidFill>
                  <a:srgbClr val="002060"/>
                </a:solidFill>
              </a:rPr>
              <a:t>oib</a:t>
            </a:r>
            <a:r>
              <a:rPr lang="hr-HR" sz="1200" dirty="0">
                <a:solidFill>
                  <a:srgbClr val="002060"/>
                </a:solidFill>
              </a:rPr>
              <a:t>: 61743726362</a:t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>
                <a:solidFill>
                  <a:srgbClr val="002060"/>
                </a:solidFill>
              </a:rPr>
              <a:t> </a:t>
            </a:r>
            <a:r>
              <a:rPr lang="hr-HR" sz="1200" u="sng" cap="none" dirty="0">
                <a:solidFill>
                  <a:srgbClr val="002060"/>
                </a:solidFill>
              </a:rPr>
              <a:t>www.humnasutli.hr</a:t>
            </a:r>
          </a:p>
        </p:txBody>
      </p:sp>
    </p:spTree>
    <p:extLst>
      <p:ext uri="{BB962C8B-B14F-4D97-AF65-F5344CB8AC3E}">
        <p14:creationId xmlns:p14="http://schemas.microsoft.com/office/powerpoint/2010/main" val="379012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5000">
        <p14:ripple/>
      </p:transition>
    </mc:Choice>
    <mc:Fallback xmlns="">
      <p:transition spd="slow" advClick="0" advTm="5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2569" y="1396093"/>
            <a:ext cx="10810497" cy="1859973"/>
          </a:xfrm>
        </p:spPr>
        <p:txBody>
          <a:bodyPr>
            <a:normAutofit/>
          </a:bodyPr>
          <a:lstStyle/>
          <a:p>
            <a:pPr algn="just"/>
            <a:r>
              <a:rPr lang="hr-HR" sz="22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Planirani preneseni Višak poslovanja iz prethodnih godina = 726.000,00 kuna</a:t>
            </a:r>
            <a:endParaRPr lang="hr-H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754489" y="2545773"/>
            <a:ext cx="6465712" cy="2347191"/>
          </a:xfrm>
        </p:spPr>
        <p:txBody>
          <a:bodyPr/>
          <a:lstStyle/>
          <a:p>
            <a:pPr marL="285750" lvl="0" indent="-2857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800" dirty="0">
                <a:solidFill>
                  <a:schemeClr val="bg2">
                    <a:lumMod val="50000"/>
                  </a:schemeClr>
                </a:solidFill>
              </a:rPr>
              <a:t>Općina Hum na Sutli                     695.500,00 kn</a:t>
            </a:r>
          </a:p>
          <a:p>
            <a:pPr marL="285750" lvl="0" indent="-2857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800" dirty="0">
                <a:solidFill>
                  <a:schemeClr val="bg2">
                    <a:lumMod val="50000"/>
                  </a:schemeClr>
                </a:solidFill>
              </a:rPr>
              <a:t>Dječji vrtić „</a:t>
            </a:r>
            <a:r>
              <a:rPr lang="hr-HR" sz="1800" dirty="0" err="1">
                <a:solidFill>
                  <a:schemeClr val="bg2">
                    <a:lumMod val="50000"/>
                  </a:schemeClr>
                </a:solidFill>
              </a:rPr>
              <a:t>Balončica</a:t>
            </a:r>
            <a:r>
              <a:rPr lang="hr-HR" sz="1800" dirty="0">
                <a:solidFill>
                  <a:schemeClr val="bg2">
                    <a:lumMod val="50000"/>
                  </a:schemeClr>
                </a:solidFill>
              </a:rPr>
              <a:t>”                  26.000,00 kn</a:t>
            </a:r>
          </a:p>
          <a:p>
            <a:pPr marL="285750" lvl="0" indent="-2857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800" dirty="0">
                <a:solidFill>
                  <a:schemeClr val="bg2">
                    <a:lumMod val="50000"/>
                  </a:schemeClr>
                </a:solidFill>
              </a:rPr>
              <a:t>Narodna knjižnica Hum na Sutli      4.500,00 kn</a:t>
            </a:r>
            <a:endParaRPr lang="hr-H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1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25513" y="357369"/>
            <a:ext cx="8488651" cy="485919"/>
          </a:xfrm>
        </p:spPr>
        <p:txBody>
          <a:bodyPr>
            <a:normAutofit fontScale="90000"/>
          </a:bodyPr>
          <a:lstStyle/>
          <a:p>
            <a:pPr algn="ctr"/>
            <a:br>
              <a:rPr lang="pl-PL" sz="2200" dirty="0"/>
            </a:br>
            <a:br>
              <a:rPr lang="pl-PL" sz="2200" dirty="0"/>
            </a:br>
            <a:br>
              <a:rPr lang="pl-PL" sz="2200" dirty="0"/>
            </a:b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 općine Hum na Sutli za 2020. godinu</a:t>
            </a:r>
            <a:br>
              <a:rPr lang="pl-PL" sz="2400" dirty="0"/>
            </a:br>
            <a:br>
              <a:rPr lang="pl-PL" sz="2400" dirty="0"/>
            </a:br>
            <a:br>
              <a:rPr lang="pl-PL" dirty="0"/>
            </a:b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257602" y="435264"/>
            <a:ext cx="4649787" cy="576262"/>
          </a:xfrm>
        </p:spPr>
        <p:txBody>
          <a:bodyPr/>
          <a:lstStyle/>
          <a:p>
            <a:pPr algn="r"/>
            <a:r>
              <a:rPr lang="hr-HR" sz="1800" dirty="0"/>
              <a:t>Proračunski rashodi i izdaci:</a:t>
            </a:r>
          </a:p>
        </p:txBody>
      </p:sp>
      <p:graphicFrame>
        <p:nvGraphicFramePr>
          <p:cNvPr id="8" name="Rezervirano mjesto sadržaja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30352009"/>
              </p:ext>
            </p:extLst>
          </p:nvPr>
        </p:nvGraphicFramePr>
        <p:xfrm>
          <a:off x="1670195" y="1079259"/>
          <a:ext cx="7202872" cy="5648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77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3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4041"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/>
                        <a:t>Rashodi i izdaci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/>
                        <a:t>Iznos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/>
                        <a:t>U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320">
                <a:tc>
                  <a:txBody>
                    <a:bodyPr/>
                    <a:lstStyle/>
                    <a:p>
                      <a:r>
                        <a:rPr lang="hr-H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Rashodi tekući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13.616.210,00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58,09 %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Rashodi za</a:t>
                      </a:r>
                      <a:r>
                        <a:rPr lang="hr-HR" sz="1100" baseline="0" dirty="0">
                          <a:solidFill>
                            <a:srgbClr val="002060"/>
                          </a:solidFill>
                          <a:effectLst/>
                        </a:rPr>
                        <a:t> zaposlene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3.907.790,00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16,67 %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Materijalni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5.549.180,00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23,67 %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Financijski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161.640,00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0,69 %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Subvencije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220.000,00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0,94 %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9418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Pomoći dane u inozemstvo i unutar općeg proračuna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773.000,00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3,30 %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9543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Naknade građanima i kućanstvima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1.197.000,00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5,11 %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>
                          <a:solidFill>
                            <a:srgbClr val="002060"/>
                          </a:solidFill>
                          <a:effectLst/>
                        </a:rPr>
                        <a:t>&gt; Ostali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1.807.600,00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7,71 %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4320">
                <a:tc>
                  <a:txBody>
                    <a:bodyPr/>
                    <a:lstStyle/>
                    <a:p>
                      <a:r>
                        <a:rPr lang="hr-H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Rashodi za nabavu nefinancijske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9.313.440,00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39,73 %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8496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Rashodi za nabavu </a:t>
                      </a:r>
                      <a:r>
                        <a:rPr lang="hr-HR" sz="1100" dirty="0" err="1">
                          <a:solidFill>
                            <a:srgbClr val="002060"/>
                          </a:solidFill>
                          <a:effectLst/>
                        </a:rPr>
                        <a:t>neproizvedene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dugotrajne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1.153.000,00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4,92 %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7312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Rashodi za nabavu proizvedene dugotrajne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7.556.440,00</a:t>
                      </a:r>
                      <a:r>
                        <a:rPr lang="hr-HR" sz="1100" baseline="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32,24 %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Dodatna ulaganja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604.000,00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2,57 </a:t>
                      </a:r>
                      <a:r>
                        <a:rPr lang="hr-HR" sz="1100" baseline="0" dirty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65243">
                <a:tc>
                  <a:txBody>
                    <a:bodyPr/>
                    <a:lstStyle/>
                    <a:p>
                      <a:pPr algn="just"/>
                      <a:r>
                        <a:rPr lang="pl-PL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Izdaci za financijsku imovinu i otplate zajmova</a:t>
                      </a:r>
                      <a:endParaRPr lang="hr-HR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510.000,00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1200" dirty="0"/>
                    </a:p>
                    <a:p>
                      <a:pPr algn="ctr"/>
                      <a:r>
                        <a:rPr lang="hr-H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2,18</a:t>
                      </a:r>
                      <a:r>
                        <a:rPr lang="hr-HR" sz="14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%</a:t>
                      </a:r>
                      <a:endParaRPr lang="hr-HR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1699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</a:rPr>
                        <a:t>&gt; </a:t>
                      </a:r>
                      <a:r>
                        <a:rPr lang="pl-PL" sz="1100" dirty="0">
                          <a:solidFill>
                            <a:srgbClr val="002060"/>
                          </a:solidFill>
                        </a:rPr>
                        <a:t>Izdaci za otplatu glavnice primljenih kredita i zajmova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510.000,00 kn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/>
                        <a:t>2,18 %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94320">
                <a:tc>
                  <a:txBody>
                    <a:bodyPr/>
                    <a:lstStyle/>
                    <a:p>
                      <a:r>
                        <a:rPr lang="hr-H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UKUPNO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b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23.439.650,00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53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3038" y="207818"/>
            <a:ext cx="9914515" cy="457200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hr-HR" sz="28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Rashodi tekući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53037" y="561108"/>
            <a:ext cx="9914515" cy="60059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1800" dirty="0">
                <a:solidFill>
                  <a:schemeClr val="tx1"/>
                </a:solidFill>
              </a:rPr>
              <a:t>	Ukupni tekući rashodi Općine Hum na Sutli zajedno sa rashodima proračunskih korisnika Dječjeg vrtića „</a:t>
            </a:r>
            <a:r>
              <a:rPr lang="hr-HR" sz="1800" dirty="0" err="1">
                <a:solidFill>
                  <a:schemeClr val="tx1"/>
                </a:solidFill>
              </a:rPr>
              <a:t>Balončica</a:t>
            </a:r>
            <a:r>
              <a:rPr lang="hr-HR" sz="1800" dirty="0">
                <a:solidFill>
                  <a:schemeClr val="tx1"/>
                </a:solidFill>
              </a:rPr>
              <a:t>” i Narodne knjižnice Hum na Sutli za 2020. godinu planirani su u iznosu od 13.616.210,00 kuna, a čine ih:</a:t>
            </a:r>
            <a:endParaRPr lang="hr-HR" sz="11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Rashodi za zaposlene planirani u iznosu od 3.907.790,00 kuna, od toga plaće (bruto) planirane u iznosu 3.152.950,00 kuna, ostali izdaci za zaposlene planirani u iznosu od 173.000,00 kuna, doprinosi na plaće planirani u iznosu od 581.840,00 kuna.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Materijalni rashodi planirani u iznosu od 5.549.180,00 kuna, od toga naknade troškova zaposlenima planirane u iznosu od  290.800,00 kuna, rashodi za materijal i energiju planirani u iznosu od 1.017.420,00 kuna, rashodi za usluge planirani u iznosu od 3.791.710,00 kuna i ostali nespomenuti rashodi poslovanja planirani u iznosu  449.250,00 kuna.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Financijski rashodi planirani u  iznosu od 161.640,00 kuna, od toga planiran iznos za k</a:t>
            </a:r>
            <a:r>
              <a:rPr lang="pl-PL" sz="1400" dirty="0">
                <a:solidFill>
                  <a:srgbClr val="002060"/>
                </a:solidFill>
              </a:rPr>
              <a:t>amate za primljene kredite i zajmove iznose 29.370,00 kuna te </a:t>
            </a:r>
            <a:r>
              <a:rPr lang="hr-HR" sz="1400" dirty="0">
                <a:solidFill>
                  <a:srgbClr val="002060"/>
                </a:solidFill>
              </a:rPr>
              <a:t>za ostale financijske rashode iznos od 132.270,00 kuna.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Subvencije su planirane u iznosu od 220.000,00 kuna, od toga subvencije trgovačkim društvima u javnom sektoru planirane su u iznosu od 100.000,00 kn, te subvencije poljoprivrednicima i poduzetnicima planirane u iznosu od 120.000,00 kuna.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Pomoći dane u inozemstvo i unutar općeg proračuna planirane u iznosu od 773.000,00 kuna, od toga pomoći unutar općeg proračuna 603.000,00 kuna i pomoći proračunskim korisnicima drugih proračuna 170.000,00 kuna.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Naknade građanima i kućanstvima - naknade građanima i kućanstvima iz proračuna planirane u iznosu od  1.197.000,00 kuna.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Ostali rashodi planirani u iznosu od 1.807.600,00 kuna od toga tekuće donacije u planiranom iznosu od 1.352.600,00 kuna, proračunska pričuva planirana u iznosu od 25.000,00 kuna i kapitalne pomoći planirane u iznosu od 230.000,00 kuna.</a:t>
            </a:r>
          </a:p>
          <a:p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954933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70110" y="81842"/>
            <a:ext cx="8534400" cy="1507067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hr-HR" sz="28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Rashodi za nabavu nefinancijske imovine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753177" y="553155"/>
            <a:ext cx="10683700" cy="34572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hr-HR" sz="1800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hr-HR" sz="1800" dirty="0">
                <a:solidFill>
                  <a:schemeClr val="tx1"/>
                </a:solidFill>
              </a:rPr>
              <a:t>Rashodi za nabavu nefinancijske imovine Općine Hum na Sutli zajedno sa rashodima proračunskih korisnika Dječjeg vrtića „</a:t>
            </a:r>
            <a:r>
              <a:rPr lang="hr-HR" sz="1800" dirty="0" err="1">
                <a:solidFill>
                  <a:schemeClr val="tx1"/>
                </a:solidFill>
              </a:rPr>
              <a:t>Balončica</a:t>
            </a:r>
            <a:r>
              <a:rPr lang="hr-HR" sz="1800" dirty="0">
                <a:solidFill>
                  <a:schemeClr val="tx1"/>
                </a:solidFill>
              </a:rPr>
              <a:t>” i Narodne knjižnice Hum na Sutli za 2020. godinu planirani su u iznosu od 9.313.440,00 kuna, a čine ih:</a:t>
            </a:r>
            <a:endParaRPr lang="hr-HR" sz="1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Rashodi za nabavu </a:t>
            </a:r>
            <a:r>
              <a:rPr lang="hr-HR" sz="1400" dirty="0" err="1">
                <a:solidFill>
                  <a:srgbClr val="002060"/>
                </a:solidFill>
              </a:rPr>
              <a:t>neproizvedene</a:t>
            </a:r>
            <a:r>
              <a:rPr lang="hr-HR" sz="1400" dirty="0">
                <a:solidFill>
                  <a:srgbClr val="002060"/>
                </a:solidFill>
              </a:rPr>
              <a:t> dugotrajne imovine planirani u iznosu od 1.153.000,00 kuna – nematerijalna imovina.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Rashodi za nabavu proizvedene dugotrajne imovine planirani u iznosu od 7.556.440,00 kuna, od toga građevinski objekti planirani u iznosu od 7.274.000,00 kuna, postrojenje i oprema planiran u iznosu od 154.940,00 kuna, knjige planirane u iznosu od 117.500,00 kuna i nematerijalna proizvedena imovina planirana u iznosu od 10.000,00 kuna.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Rashodi za dodatna ulaganja - dodatna ulaganja na građevinskim objektima planirani u iznosu od  604.000,00 kuna.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727160" y="3872086"/>
            <a:ext cx="10597801" cy="26528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pl-PL" sz="2800" dirty="0">
                <a:solidFill>
                  <a:schemeClr val="tx1"/>
                </a:solidFill>
              </a:rPr>
              <a:t> </a:t>
            </a:r>
            <a:r>
              <a:rPr lang="pl-PL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Izdaci za financijsku imovinu i otplate zajmova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Izdaci za otplatu glavnice primljenih kredita i zajmova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2060"/>
                </a:solidFill>
              </a:rPr>
              <a:t>Otplata glavnice primljenih kredita i zajmova od kreditnih i ostalih financijskih institucija izvan javnog sektora planirana je u iznosu od  510.000,00 kuna.</a:t>
            </a:r>
          </a:p>
          <a:p>
            <a:pPr>
              <a:buFont typeface="Wingdings" panose="05000000000000000000" pitchFamily="2" charset="2"/>
              <a:buChar char="v"/>
            </a:pPr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261427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24338" y="254403"/>
            <a:ext cx="8188855" cy="536224"/>
          </a:xfrm>
        </p:spPr>
        <p:txBody>
          <a:bodyPr>
            <a:normAutofit fontScale="90000"/>
          </a:bodyPr>
          <a:lstStyle/>
          <a:p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 POSEBNOG DIJELA PRORAČUNA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16973" y="798616"/>
            <a:ext cx="10721365" cy="5673436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hr-HR" sz="3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Razdjel: 001 OPĆE JAVNE USLUGE planirana sredstva u iznosu od  19.789.300,00 kuna</a:t>
            </a:r>
          </a:p>
          <a:p>
            <a:pPr marL="0" indent="0" algn="just">
              <a:buNone/>
            </a:pPr>
            <a:endParaRPr lang="hr-HR" sz="3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1001 PRIPREME I DONOŠENJE AKATA IZ DJELOKRUGA TIJELA planirani rashodi u iznosu od  2.140.100,00 kuna odnose se na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2200" dirty="0">
                <a:solidFill>
                  <a:srgbClr val="002060"/>
                </a:solidFill>
              </a:rPr>
              <a:t>Rashode za zaposlene i općinskog načelnika koji su planirani u iznosu od </a:t>
            </a:r>
            <a:r>
              <a:rPr lang="hr-HR" sz="2200" dirty="0">
                <a:solidFill>
                  <a:srgbClr val="002060"/>
                </a:solidFill>
              </a:rPr>
              <a:t>1.298.500,00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2200" dirty="0">
                <a:solidFill>
                  <a:srgbClr val="002060"/>
                </a:solidFill>
              </a:rPr>
              <a:t>Materijalni rashodi planirani u iznosu od 665</a:t>
            </a:r>
            <a:r>
              <a:rPr lang="hr-HR" sz="2200" dirty="0">
                <a:solidFill>
                  <a:srgbClr val="002060"/>
                </a:solidFill>
              </a:rPr>
              <a:t>.600,00 kn, a čine ih rashodi za računalne usluge, premije osiguranja, troškovi telefona i poštarina, usluge promidžbe i informiranja, rashode za energiju svih objekata,  bankarske usluge, pristojbe i naknade,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2200" dirty="0">
                <a:solidFill>
                  <a:srgbClr val="002060"/>
                </a:solidFill>
              </a:rPr>
              <a:t>Rashodi za nabavu uredske opreme, ulaganje u računalne programe planirani su u iznosu od </a:t>
            </a:r>
            <a:r>
              <a:rPr lang="hr-HR" sz="2200" dirty="0">
                <a:solidFill>
                  <a:srgbClr val="002060"/>
                </a:solidFill>
              </a:rPr>
              <a:t>46.000,00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Rashodi za intelektualne usluge planirani su u iznosu od 130.000,00 kn odnose se na </a:t>
            </a:r>
            <a:r>
              <a:rPr lang="da-DK" sz="2200" dirty="0">
                <a:solidFill>
                  <a:srgbClr val="002060"/>
                </a:solidFill>
              </a:rPr>
              <a:t>odvjetničke usluge, projekt</a:t>
            </a:r>
            <a:r>
              <a:rPr lang="hr-HR" sz="2200" dirty="0">
                <a:solidFill>
                  <a:srgbClr val="002060"/>
                </a:solidFill>
              </a:rPr>
              <a:t>e</a:t>
            </a:r>
            <a:r>
              <a:rPr lang="da-DK" sz="2200" dirty="0">
                <a:solidFill>
                  <a:srgbClr val="002060"/>
                </a:solidFill>
              </a:rPr>
              <a:t> koji nisu drugdje svrstani, geodetsko- katastarske usluge</a:t>
            </a:r>
            <a:r>
              <a:rPr lang="hr-HR" sz="2200" dirty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endParaRPr lang="hr-HR" sz="15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2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1002  TIJELA I KOMISIJE </a:t>
            </a:r>
            <a:r>
              <a:rPr lang="pl-PL" sz="2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planirani rashodi u iznosu od 521.400,00 kuna, a odnose se na</a:t>
            </a:r>
            <a:endParaRPr lang="hr-HR" sz="25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Rashodi za redovnu djelatnost općinskog vijeća i radnih tijela planirani su iznosu od 170.000,00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2200" dirty="0">
                <a:solidFill>
                  <a:srgbClr val="002060"/>
                </a:solidFill>
              </a:rPr>
              <a:t>Za sredstva za rad političkih stranaka planirano je 29.400,00 kn za tekuće donacije,</a:t>
            </a:r>
            <a:r>
              <a:rPr lang="hr-HR" sz="2200" dirty="0">
                <a:solidFill>
                  <a:srgbClr val="002060"/>
                </a:solidFill>
              </a:rPr>
              <a:t> 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Sredstva planirana za obilježavanje Dana općine (rashodi protokola i donacije Udrugama) planirana su u iznosu od 75.000,00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Za djelovanje aktivnosti Savjeta mladih planiran su sredstva u iznosu od 15.000,00 kn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Izrada  i tiskanje monografije Općine u iznosu od 80.000,00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1% prihoda od poreza na dohodak Poreznoj upravi u iznosu od  105.000,00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Participativni proračun za mlade  planira se u iznosu od 22.000,00 kuna,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2200" dirty="0">
                <a:solidFill>
                  <a:srgbClr val="002060"/>
                </a:solidFill>
              </a:rPr>
              <a:t>Proračunska rezerva planirana je u iznosu od 25.000,00 kuna.</a:t>
            </a:r>
          </a:p>
          <a:p>
            <a:pPr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endParaRPr lang="hr-HR" sz="15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8360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50717" y="488372"/>
            <a:ext cx="10868892" cy="573578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1003 KOMUNALNO GOSPODARSTVO ukupno planirana sredstva za 2020. godinu iznose 3.472.000,00 kuna, a odnose se na godišnje programe kojima je obuhvaćeno: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/>
              <a:t>Rashodi za tekuće i investicijsko održavanje nerazvrstanih cesta, održavanje nogostupa, košnja trave i korova uz prometnice, troškovi zimske službe, kameni materijal, održavanje groblja, sanacija klizišta planirana su i iznosu od 1.984.000,00 kn,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pl-PL" sz="1200" dirty="0"/>
              <a:t>Za održavanje i uređenje javnih površina na području općine predviđeno je 280.000,00 kn, </a:t>
            </a:r>
          </a:p>
          <a:p>
            <a:pPr marL="570150" lvl="1" indent="0" algn="just">
              <a:buNone/>
            </a:pPr>
            <a:r>
              <a:rPr lang="pl-PL" sz="1200" dirty="0"/>
              <a:t>     - odvoz krupnog otpada iznos od 90.000,00 kn,</a:t>
            </a:r>
          </a:p>
          <a:p>
            <a:pPr marL="570150" lvl="1" indent="0" algn="just">
              <a:buNone/>
            </a:pPr>
            <a:r>
              <a:rPr lang="pl-PL" sz="1200" dirty="0"/>
              <a:t>     - rashodi za nabavku Spremnika za odvojeno prikupljanje otpada  za što je planiran iznos od </a:t>
            </a:r>
            <a:r>
              <a:rPr lang="hr-HR" sz="1200" dirty="0"/>
              <a:t>203.000,00 kn,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/>
              <a:t>Za troškove utroška električne energije javne rasvjete, investicijsko i redovno održavanja javne rasvjete planirana su sredstva u iznosu od 400.000,00 kn,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/>
              <a:t>Za sufinanciranje održavanja županijskih cesta planiran je iznos od 300.000,00 kn, 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/>
              <a:t>Subvencija komunalnom društvu Humkom d.o.o (odštetni zahtjev) planiran je iznos od 100.000,00 kn,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1200" dirty="0"/>
              <a:t>Za provođenje deratizacije, troškove skloništa životinja te veterinarsko – higijeničarsku službu  planirano je 115.000,00 kn.</a:t>
            </a:r>
          </a:p>
          <a:p>
            <a:pPr marL="457200" lvl="1" indent="0">
              <a:buNone/>
            </a:pP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252715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69319" y="380010"/>
            <a:ext cx="10780424" cy="6107876"/>
          </a:xfrm>
        </p:spPr>
        <p:txBody>
          <a:bodyPr>
            <a:normAutofit/>
          </a:bodyPr>
          <a:lstStyle/>
          <a:p>
            <a:pPr marL="361950" lvl="2" indent="-3619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cap="all" dirty="0">
                <a:ln w="3175" cmpd="sng">
                  <a:noFill/>
                </a:ln>
                <a:solidFill>
                  <a:srgbClr val="146194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1004 IZGRADNJA KOMUNALNE INFRASTRUKTURE I GRAĐEVINSKIH OBJEKATA </a:t>
            </a:r>
            <a:r>
              <a:rPr lang="hr-HR" sz="1400" dirty="0">
                <a:solidFill>
                  <a:srgbClr val="146194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ukupno planirana sredstva za 2020. godinu iznose 9.597.370.00 kuna, a odnose se na tekuće aktivnosti  i kapitalne projekte: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Iznos od 250.000,00 kn planiran je za uređenje prilaza ka Trgocentru,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Rashodi za tekuće održavanje objekata planirani su u iznosu od 70.000,00 kn,</a:t>
            </a:r>
            <a:endParaRPr lang="hr-HR" sz="1200" dirty="0">
              <a:solidFill>
                <a:srgbClr val="002060"/>
              </a:solidFill>
            </a:endParaRP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Izdaci za otplatu glavnice</a:t>
            </a:r>
            <a:r>
              <a:rPr lang="pl-PL" sz="1200" dirty="0">
                <a:solidFill>
                  <a:srgbClr val="002060"/>
                </a:solidFill>
              </a:rPr>
              <a:t> i kamata po kreditu za Uređaj za pročišćavanje otpadnih voda planirani su u iznosu od 539.370,00 kn,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U 2020. godini planirana su i sredstva za uređenje igrališta u Klaužama u iznosu od 310.000,00 kn,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Održavnje objekta  Škole Taborsko planirana su sredstva u iznosu od 50.000,00 kn,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dovršetak izgradnje ceste Lupinjak - Klenovec - Taborsko planirana su sredstva u iznosu od 3.964.000,00 kuna,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Prema Programu asfaltiranja planiran je iznos od 600.000,00 kuna,</a:t>
            </a:r>
          </a:p>
          <a:p>
            <a:pPr marL="741600" lvl="2" indent="-171450" algn="just"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izgradnju nogostupa  uz županijsku cestu Rampa- Klenovec, te nogostupa uz državnu cestu  D229 planira se  iznos od  600.000,00 kuna,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sufinanciranje priključenja na vodovodni sustav (Druškovec Gora) planirano je 30.000,00 kn, 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 sufinanciranje izgradnje fekalne odvodnje planirana su sredstva u iznosu od  200.000,00 kn,</a:t>
            </a:r>
            <a:endParaRPr lang="hr-HR" sz="1200" dirty="0">
              <a:solidFill>
                <a:srgbClr val="002060"/>
              </a:solidFill>
            </a:endParaRP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rekonstrukciju i proširenje javne rasvjete planiran je iznos od 230.000,00 kn,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Gradnja pomoćnog objekta uz nogometno igralište NK Straže u </a:t>
            </a:r>
            <a:r>
              <a:rPr lang="hr-HR" sz="1200" dirty="0" err="1">
                <a:solidFill>
                  <a:srgbClr val="002060"/>
                </a:solidFill>
              </a:rPr>
              <a:t>Lastinama</a:t>
            </a:r>
            <a:r>
              <a:rPr lang="hr-HR" sz="1200" dirty="0">
                <a:solidFill>
                  <a:srgbClr val="002060"/>
                </a:solidFill>
              </a:rPr>
              <a:t> predviđena je iznosom od 1.500.000,00 kn,  a isti iznos se planira u projekciji za 2021. godinu,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rekonstrukciju kinodvorane i uređenje platoa ispred iste  planira se iznos od 254.000,00 kn za izradu projektne dokumentacije,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projektnu dokumentaciju za  rekonstrukciju zgrade u </a:t>
            </a:r>
            <a:r>
              <a:rPr lang="hr-HR" sz="1200" dirty="0" err="1">
                <a:solidFill>
                  <a:srgbClr val="002060"/>
                </a:solidFill>
              </a:rPr>
              <a:t>Lastinama</a:t>
            </a:r>
            <a:r>
              <a:rPr lang="hr-HR" sz="1200" dirty="0">
                <a:solidFill>
                  <a:srgbClr val="002060"/>
                </a:solidFill>
              </a:rPr>
              <a:t> planira se iznos od 50.000,00 kn,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Početak rješavanja prometnog rješenja Donjeg Huma (parkiralište, javna rasvjeta) planiran je iznosom od 700.000,00 kn,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Priprema projektne dokumentacije za Biciklističku stazu uz „Sutlansko jezero” planirana je u iznosu od 250.000,00 kn.</a:t>
            </a:r>
          </a:p>
          <a:p>
            <a:pPr marL="568800" lvl="1">
              <a:lnSpc>
                <a:spcPct val="108000"/>
              </a:lnSpc>
              <a:spcBef>
                <a:spcPts val="288"/>
              </a:spcBef>
              <a:buClr>
                <a:prstClr val="white"/>
              </a:buClr>
            </a:pPr>
            <a:endParaRPr lang="hr-HR" sz="1100" dirty="0">
              <a:solidFill>
                <a:srgbClr val="002060"/>
              </a:solidFill>
            </a:endParaRPr>
          </a:p>
          <a:p>
            <a:pPr marL="570150" lvl="2" algn="just">
              <a:spcBef>
                <a:spcPts val="288"/>
              </a:spcBef>
              <a:buClr>
                <a:prstClr val="white"/>
              </a:buClr>
            </a:pPr>
            <a:endParaRPr lang="pl-PL" sz="1200" dirty="0">
              <a:solidFill>
                <a:srgbClr val="002060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6426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4212" y="540327"/>
            <a:ext cx="10496406" cy="5943600"/>
          </a:xfrm>
        </p:spPr>
        <p:txBody>
          <a:bodyPr>
            <a:normAutofit/>
          </a:bodyPr>
          <a:lstStyle/>
          <a:p>
            <a:pPr marL="361950" lvl="1" indent="-361950" algn="just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1005 SUFINANCIRANJE PREDŠKOLSKOG ODGOJA I OSNOVNO ŠKOLSTVO ukupno planirana sredstva za navedeni program iznose 720.000,00 kuna, </a:t>
            </a: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002060"/>
                </a:solidFill>
              </a:rPr>
              <a:t>Planira se iznos od 150.000,00  kn  za sufinanciranje:</a:t>
            </a:r>
          </a:p>
          <a:p>
            <a:pPr marL="719138" lvl="2" indent="3175" algn="just"/>
            <a:r>
              <a:rPr lang="pl-PL" sz="1300" dirty="0">
                <a:solidFill>
                  <a:srgbClr val="002060"/>
                </a:solidFill>
              </a:rPr>
              <a:t>     - o</a:t>
            </a:r>
            <a:r>
              <a:rPr lang="pl-PL" sz="1200" dirty="0">
                <a:solidFill>
                  <a:srgbClr val="002060"/>
                </a:solidFill>
              </a:rPr>
              <a:t>državanja Osnovne škole i njezinih Područnih škola, </a:t>
            </a:r>
          </a:p>
          <a:p>
            <a:pPr marL="719138" lvl="2" indent="3175" algn="just"/>
            <a:r>
              <a:rPr lang="pl-PL" sz="1200" dirty="0">
                <a:solidFill>
                  <a:srgbClr val="002060"/>
                </a:solidFill>
              </a:rPr>
              <a:t>     - izdvajanje za troškove Osnovnoj školi iznad standarda, </a:t>
            </a:r>
          </a:p>
          <a:p>
            <a:pPr marL="719138" lvl="2" indent="3175" algn="just"/>
            <a:r>
              <a:rPr lang="pl-PL" sz="1200" dirty="0">
                <a:solidFill>
                  <a:srgbClr val="002060"/>
                </a:solidFill>
              </a:rPr>
              <a:t>     - rad djelatnika za dnevni boravak,    	</a:t>
            </a:r>
          </a:p>
          <a:p>
            <a:pPr marL="719138" lvl="2" indent="3175" algn="just"/>
            <a:r>
              <a:rPr lang="pl-PL" sz="1200" dirty="0">
                <a:solidFill>
                  <a:srgbClr val="002060"/>
                </a:solidFill>
              </a:rPr>
              <a:t>     - troškove prijevoza učenika osnovnih škola, </a:t>
            </a:r>
          </a:p>
          <a:p>
            <a:pPr marL="719138" lvl="2" indent="3175" algn="just"/>
            <a:r>
              <a:rPr lang="pl-PL" sz="1200" dirty="0">
                <a:solidFill>
                  <a:srgbClr val="002060"/>
                </a:solidFill>
              </a:rPr>
              <a:t>     - prehrane učenika slabijeg materijalnog stanja, </a:t>
            </a: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002060"/>
                </a:solidFill>
              </a:rPr>
              <a:t>Sufinanciranje uređenja dodatne prostorije u Osnovnoj školi u iznosu od 100.000,00 kn uz pretpostavku da će KZŽ započeti sa realizacijom projekta. </a:t>
            </a: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002060"/>
                </a:solidFill>
              </a:rPr>
              <a:t>Sufinanciranje boravka djece sa područja općine Hum na Sutli u drugim vrtićima planira se u iznosu od 20.000,00 kn.</a:t>
            </a: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002060"/>
                </a:solidFill>
              </a:rPr>
              <a:t>Sufinanciranje izdvojenog pogona Dječjeg vrtića planira se u iznosu od 300.000,00 kn za uređenje igrališta te iznos od 50.000,00 kuna za  pokrivanje režijskih troškova.</a:t>
            </a: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002060"/>
                </a:solidFill>
              </a:rPr>
              <a:t>Predviđaju se sredstva  u iznosu od 50.000,00 kuna za projektnu dokumentaciju dogradnje Dječjeg vrtića Balončice.</a:t>
            </a:r>
          </a:p>
          <a:p>
            <a:pPr marL="570150" lvl="2" algn="just"/>
            <a:endParaRPr lang="pl-PL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02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63429" y="522514"/>
            <a:ext cx="10641880" cy="6086104"/>
          </a:xfrm>
        </p:spPr>
        <p:txBody>
          <a:bodyPr>
            <a:normAutofit lnSpcReduction="10000"/>
          </a:bodyPr>
          <a:lstStyle/>
          <a:p>
            <a:pPr marL="361950" lvl="1" indent="-361950" algn="just">
              <a:buClr>
                <a:prstClr val="white"/>
              </a:buClr>
              <a:buFont typeface="Wingdings" panose="05000000000000000000" pitchFamily="2" charset="2"/>
              <a:buChar char="Ø"/>
              <a:tabLst>
                <a:tab pos="361950" algn="l"/>
              </a:tabLst>
            </a:pP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1006  DONACIJE KULTURNE DJELATNOSTI sufinanciranje udruga i programa u kulturi planirano u iznosu od 140.000,00 kuna.</a:t>
            </a:r>
          </a:p>
          <a:p>
            <a:pPr marL="112950" lvl="1" algn="just">
              <a:buClr>
                <a:prstClr val="white"/>
              </a:buClr>
            </a:pPr>
            <a:endParaRPr lang="pl-PL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lvl="1" indent="-361950" algn="just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1007 DONACIJE ŠPORTSKE DJELATNOSTI  sufinanciranje udruga i programa u športu planirano u iznosu od 240.000,00 kuna</a:t>
            </a:r>
            <a:r>
              <a:rPr lang="hr-HR" sz="1400" dirty="0">
                <a:solidFill>
                  <a:srgbClr val="002060"/>
                </a:solidFill>
              </a:rPr>
              <a:t>.</a:t>
            </a:r>
            <a:endParaRPr lang="pl-PL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hr-HR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1950" indent="-361950"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1008 DONACIJE OSTALA DRUŠTVA I ORGANIZACIJE sufinanciranje udruga i programa planirano je u iznosu od 374.000,00 kuna, od toga: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Planiraju se sredstva u iznosu od 190.000,00 kn za rad udruga građana na području općine Hum na Sutli (</a:t>
            </a:r>
            <a:r>
              <a:rPr lang="hr-HR" sz="1200" dirty="0" err="1">
                <a:solidFill>
                  <a:schemeClr val="bg2">
                    <a:lumMod val="50000"/>
                  </a:schemeClr>
                </a:solidFill>
              </a:rPr>
              <a:t>Kuburaška</a:t>
            </a: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 društva, Glazbene udruge, Udruge umirovljenika, Udruga vinogradara i podrumara, Lovačka udruga, Udruga mladih, Udruga žena, Udruga liječenih alkoholičara,…),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Za donacije vjerskim zajednicama planirana su sredstva u iznosu od 30.000,00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Opremanje dječjih igrališta planirano je u iznosu od 30.000,00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Za rad Turističke zajednice planirana su sredstva u iznosu od 90.000,00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Donacije županijskim udrugama planirana su u iznosu od 10.000,00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Za Gorsku službu spašavanja planirana su sredstva u iznosu od 4.000,00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Planirana su sredstva u iznosu od 20.000,00 kuna, kao potpora za iskapanja na lokalitetu u </a:t>
            </a:r>
            <a:r>
              <a:rPr lang="hr-HR" sz="1200" dirty="0" err="1">
                <a:solidFill>
                  <a:schemeClr val="bg2">
                    <a:lumMod val="50000"/>
                  </a:schemeClr>
                </a:solidFill>
              </a:rPr>
              <a:t>Klenovcu</a:t>
            </a:r>
            <a:r>
              <a:rPr lang="hr-HR" sz="1200" dirty="0">
                <a:solidFill>
                  <a:schemeClr val="bg2">
                    <a:lumMod val="50000"/>
                  </a:schemeClr>
                </a:solidFill>
              </a:rPr>
              <a:t> Humskom - Burg Vrbovec.</a:t>
            </a:r>
          </a:p>
          <a:p>
            <a:pPr marL="741600">
              <a:spcBef>
                <a:spcPts val="288"/>
              </a:spcBef>
            </a:pPr>
            <a:endParaRPr lang="hr-HR" sz="1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1009 OBRT I POLJOPRIVREDA  za subvencije poljoprivrednicima i poticanje razvoja poduzetništva planirano je 120.000,00 kuna.</a:t>
            </a:r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3158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44236" y="1111827"/>
            <a:ext cx="10848109" cy="5444837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1010</a:t>
            </a:r>
            <a:r>
              <a:rPr lang="hr-H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SOCIJALNA ZAŠTITA</a:t>
            </a:r>
            <a:r>
              <a:rPr lang="hr-HR" sz="15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 financiranje navedenog programa planiraju se sredstva u ukupnom iznosu od 1.582.730,00 kuna, a raspodijeljena kako slijedi :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rgbClr val="002060"/>
                </a:solidFill>
              </a:rPr>
              <a:t>Planira</a:t>
            </a:r>
            <a:r>
              <a:rPr lang="hr-HR" sz="1400" dirty="0">
                <a:solidFill>
                  <a:srgbClr val="002060"/>
                </a:solidFill>
              </a:rPr>
              <a:t>na</a:t>
            </a:r>
            <a:r>
              <a:rPr lang="pt-BR" sz="1400" dirty="0">
                <a:solidFill>
                  <a:srgbClr val="002060"/>
                </a:solidFill>
              </a:rPr>
              <a:t> sredstva u iznosu od </a:t>
            </a:r>
            <a:r>
              <a:rPr lang="hr-HR" sz="1400" dirty="0">
                <a:solidFill>
                  <a:srgbClr val="002060"/>
                </a:solidFill>
              </a:rPr>
              <a:t>201</a:t>
            </a:r>
            <a:r>
              <a:rPr lang="pt-BR" sz="1400" dirty="0">
                <a:solidFill>
                  <a:srgbClr val="002060"/>
                </a:solidFill>
              </a:rPr>
              <a:t>.000,00</a:t>
            </a:r>
            <a:r>
              <a:rPr lang="hr-HR" sz="1400" dirty="0">
                <a:solidFill>
                  <a:srgbClr val="002060"/>
                </a:solidFill>
              </a:rPr>
              <a:t> kuna </a:t>
            </a:r>
            <a:r>
              <a:rPr lang="pt-BR" sz="1400" dirty="0">
                <a:solidFill>
                  <a:srgbClr val="002060"/>
                </a:solidFill>
              </a:rPr>
              <a:t>odnose se na pomoći socijalno ugroženim pojedincima i obiteljima u cilju poboljšanja standarda socijalno najugroženijeg dijela stanovništva</a:t>
            </a:r>
            <a:r>
              <a:rPr lang="hr-HR" sz="1400" dirty="0">
                <a:solidFill>
                  <a:srgbClr val="002060"/>
                </a:solidFill>
              </a:rPr>
              <a:t>.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rgbClr val="002060"/>
                </a:solidFill>
              </a:rPr>
              <a:t>Planiraju se sredstva u ukupnom iznosu od 2</a:t>
            </a:r>
            <a:r>
              <a:rPr lang="hr-HR" sz="1400" dirty="0">
                <a:solidFill>
                  <a:srgbClr val="002060"/>
                </a:solidFill>
              </a:rPr>
              <a:t>25</a:t>
            </a:r>
            <a:r>
              <a:rPr lang="pt-BR" sz="1400" dirty="0">
                <a:solidFill>
                  <a:srgbClr val="002060"/>
                </a:solidFill>
              </a:rPr>
              <a:t>.000,00 kuna za potpore novorođenim Humčanima</a:t>
            </a:r>
            <a:r>
              <a:rPr lang="hr-HR" sz="1400" dirty="0">
                <a:solidFill>
                  <a:srgbClr val="002060"/>
                </a:solidFill>
              </a:rPr>
              <a:t>/</a:t>
            </a:r>
            <a:r>
              <a:rPr lang="hr-HR" sz="1400" dirty="0" err="1">
                <a:solidFill>
                  <a:srgbClr val="002060"/>
                </a:solidFill>
              </a:rPr>
              <a:t>Humčankama</a:t>
            </a:r>
            <a:r>
              <a:rPr lang="pt-BR" sz="1400" dirty="0">
                <a:solidFill>
                  <a:srgbClr val="002060"/>
                </a:solidFill>
              </a:rPr>
              <a:t>, pomoći elementarno ugroženim osobama prilikom elementarnih nepogoda</a:t>
            </a:r>
            <a:r>
              <a:rPr lang="hr-HR" sz="1400" dirty="0">
                <a:solidFill>
                  <a:srgbClr val="002060"/>
                </a:solidFill>
              </a:rPr>
              <a:t>.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rgbClr val="002060"/>
                </a:solidFill>
              </a:rPr>
              <a:t>Ukupno planirana sredstva za stipendije srednjoškolaca i studenata po socijalnom statusu, stipendije studentima po osnovi deficitarnih zanimanja, te nagrade učenicima i studentima za posebna postignuća u iznosu od 2</a:t>
            </a:r>
            <a:r>
              <a:rPr lang="hr-HR" sz="1400" dirty="0">
                <a:solidFill>
                  <a:srgbClr val="002060"/>
                </a:solidFill>
              </a:rPr>
              <a:t>9</a:t>
            </a:r>
            <a:r>
              <a:rPr lang="pt-BR" sz="1400" dirty="0">
                <a:solidFill>
                  <a:srgbClr val="002060"/>
                </a:solidFill>
              </a:rPr>
              <a:t>0.000,00 kuna, </a:t>
            </a:r>
            <a:r>
              <a:rPr lang="hr-HR" sz="1400" dirty="0">
                <a:solidFill>
                  <a:srgbClr val="002060"/>
                </a:solidFill>
              </a:rPr>
              <a:t>također je </a:t>
            </a:r>
            <a:r>
              <a:rPr lang="pt-BR" sz="1400" dirty="0">
                <a:solidFill>
                  <a:srgbClr val="002060"/>
                </a:solidFill>
              </a:rPr>
              <a:t> planiran iznos od </a:t>
            </a:r>
            <a:r>
              <a:rPr lang="hr-HR" sz="1400" dirty="0">
                <a:solidFill>
                  <a:srgbClr val="002060"/>
                </a:solidFill>
              </a:rPr>
              <a:t>19</a:t>
            </a:r>
            <a:r>
              <a:rPr lang="pt-BR" sz="1400" dirty="0">
                <a:solidFill>
                  <a:srgbClr val="002060"/>
                </a:solidFill>
              </a:rPr>
              <a:t>0.000,00 kuna za sufinanciranje prijevoza učenika srednjih škola.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l-PL" sz="1400" dirty="0">
                <a:solidFill>
                  <a:srgbClr val="002060"/>
                </a:solidFill>
              </a:rPr>
              <a:t>Planiraju se sredstva u iznosu od 55.000,00 kuna za poklone djeci za Božić.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400" dirty="0">
                <a:solidFill>
                  <a:srgbClr val="002060"/>
                </a:solidFill>
              </a:rPr>
              <a:t>Planiraju </a:t>
            </a:r>
            <a:r>
              <a:rPr lang="pt-BR" sz="1400" dirty="0">
                <a:solidFill>
                  <a:srgbClr val="002060"/>
                </a:solidFill>
              </a:rPr>
              <a:t>se sredstva </a:t>
            </a:r>
            <a:r>
              <a:rPr lang="hr-HR" sz="1400" dirty="0">
                <a:solidFill>
                  <a:srgbClr val="002060"/>
                </a:solidFill>
              </a:rPr>
              <a:t>u iznosu od 60.000,00 kn </a:t>
            </a:r>
            <a:r>
              <a:rPr lang="pt-BR" sz="1400" dirty="0">
                <a:solidFill>
                  <a:srgbClr val="002060"/>
                </a:solidFill>
              </a:rPr>
              <a:t>za podjelu Božićnica umirovljenicima sa područja opć</a:t>
            </a:r>
            <a:r>
              <a:rPr lang="hr-HR" sz="1400" dirty="0">
                <a:solidFill>
                  <a:srgbClr val="002060"/>
                </a:solidFill>
              </a:rPr>
              <a:t>ine </a:t>
            </a:r>
            <a:r>
              <a:rPr lang="pt-BR" sz="1400" dirty="0">
                <a:solidFill>
                  <a:srgbClr val="002060"/>
                </a:solidFill>
              </a:rPr>
              <a:t>Hum  na Sutli čija </a:t>
            </a:r>
            <a:r>
              <a:rPr lang="hr-HR" sz="1400" dirty="0">
                <a:solidFill>
                  <a:srgbClr val="002060"/>
                </a:solidFill>
              </a:rPr>
              <a:t>j</a:t>
            </a:r>
            <a:r>
              <a:rPr lang="pt-BR" sz="1400" dirty="0">
                <a:solidFill>
                  <a:srgbClr val="002060"/>
                </a:solidFill>
              </a:rPr>
              <a:t>e mirovina niža od 2.</a:t>
            </a:r>
            <a:r>
              <a:rPr lang="hr-HR" sz="1400" dirty="0">
                <a:solidFill>
                  <a:srgbClr val="002060"/>
                </a:solidFill>
              </a:rPr>
              <a:t>400</a:t>
            </a:r>
            <a:r>
              <a:rPr lang="pt-BR" sz="1400" dirty="0">
                <a:solidFill>
                  <a:srgbClr val="002060"/>
                </a:solidFill>
              </a:rPr>
              <a:t>,00 kuna.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>
                <a:solidFill>
                  <a:srgbClr val="002060"/>
                </a:solidFill>
              </a:rPr>
              <a:t>Sukladno odredbama Zakona o Hrvatskom Crvenom</a:t>
            </a:r>
            <a:r>
              <a:rPr lang="hr-HR" sz="1400" dirty="0">
                <a:solidFill>
                  <a:srgbClr val="002060"/>
                </a:solidFill>
              </a:rPr>
              <a:t> križu</a:t>
            </a:r>
            <a:r>
              <a:rPr lang="pt-BR" sz="1400" dirty="0">
                <a:solidFill>
                  <a:srgbClr val="002060"/>
                </a:solidFill>
              </a:rPr>
              <a:t> općina Hum na Sutli osigurava sredstva za rad i djelovanje Hrvatskog crvenog križa Pregrada u iznosu od 60.000,00 kuna.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lvl="0" indent="-172800" algn="just">
              <a:lnSpc>
                <a:spcPct val="13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400" dirty="0">
                <a:solidFill>
                  <a:srgbClr val="002060"/>
                </a:solidFill>
              </a:rPr>
              <a:t>Predviđa se sufinanciranje nabavke radnih bilježnica za učenike osnovne škole u iznosu od 120.000,00 </a:t>
            </a:r>
            <a:r>
              <a:rPr lang="pt-BR" sz="1400" dirty="0">
                <a:solidFill>
                  <a:srgbClr val="002060"/>
                </a:solidFill>
              </a:rPr>
              <a:t>kuna.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lvl="0" indent="-172800" algn="just">
              <a:lnSpc>
                <a:spcPct val="13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400" dirty="0">
                <a:solidFill>
                  <a:srgbClr val="002060"/>
                </a:solidFill>
              </a:rPr>
              <a:t>Projekt Promocija zdravlja i prevencija bolesti planiran je u iznosu od 381.730,00 </a:t>
            </a:r>
            <a:r>
              <a:rPr lang="pt-BR" sz="1400" dirty="0">
                <a:solidFill>
                  <a:srgbClr val="002060"/>
                </a:solidFill>
              </a:rPr>
              <a:t>kuna</a:t>
            </a:r>
            <a:r>
              <a:rPr lang="hr-HR" sz="1400" dirty="0">
                <a:solidFill>
                  <a:srgbClr val="002060"/>
                </a:solidFill>
              </a:rPr>
              <a:t> koji se u potpunosti financira iz sredstva Ministarstva zdravstva temeljem EU sredstva</a:t>
            </a:r>
            <a:r>
              <a:rPr lang="pt-BR" sz="1400" dirty="0">
                <a:solidFill>
                  <a:srgbClr val="002060"/>
                </a:solidFill>
              </a:rPr>
              <a:t>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endParaRPr lang="hr-HR" sz="1400" dirty="0">
              <a:solidFill>
                <a:srgbClr val="002060"/>
              </a:solidFill>
            </a:endParaRPr>
          </a:p>
          <a:p>
            <a:pPr marL="568800" algn="just">
              <a:lnSpc>
                <a:spcPct val="138000"/>
              </a:lnSpc>
              <a:spcBef>
                <a:spcPts val="288"/>
              </a:spcBef>
            </a:pPr>
            <a:endParaRPr lang="hr-HR" sz="1300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1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97231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1168400"/>
            <a:ext cx="10837334" cy="5105399"/>
          </a:xfrm>
        </p:spPr>
        <p:txBody>
          <a:bodyPr>
            <a:normAutofit/>
          </a:bodyPr>
          <a:lstStyle/>
          <a:p>
            <a:r>
              <a:rPr lang="hr-HR" sz="1600" cap="none" dirty="0">
                <a:solidFill>
                  <a:srgbClr val="002060"/>
                </a:solidFill>
              </a:rPr>
              <a:t>	Proračun je akt kojim se procjenjuju prihodi i primici te utvrđuju rashodi i izdaci općine Hum na Sutli za proračunsku godinu, a sadrži i projekciju prihoda i primitaka te rashoda i izdataka za slijedeće dvije godine.</a:t>
            </a:r>
            <a:br>
              <a:rPr lang="hr-HR" sz="1600" cap="none" dirty="0">
                <a:solidFill>
                  <a:srgbClr val="002060"/>
                </a:solidFill>
              </a:rPr>
            </a:b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>	Proračun se odnosi na fiskalnu godinu i traje od 01. siječnja do 31. prosinca. Zakonodavni  akt kojim su regulirana sva pitanja vezana uz proračun je Zakon o proračunu („Narodne novine” br. </a:t>
            </a:r>
            <a:r>
              <a:rPr lang="hr-HR" sz="1600" dirty="0">
                <a:solidFill>
                  <a:srgbClr val="002060"/>
                </a:solidFill>
              </a:rPr>
              <a:t>87/08 , 136/12   15/15).</a:t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> </a:t>
            </a:r>
            <a:br>
              <a:rPr lang="hr-HR" sz="1600" cap="none" dirty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>	Jedini ovlašteni predlagatelj Proračuna općine je općinski načelnik. Općinski načelnik općine Hum na Sutli odgovoran je za zakonito planiranje i izvršavanje proračuna, za svrhovito, učinkovito i ekonomično raspolaganje proračunskim sredstvima. Proračun donosi (izglasava) Općinsko vijeće do kraja godine za iduću godinu.</a:t>
            </a:r>
            <a:br>
              <a:rPr lang="hr-HR" sz="1600" cap="none" dirty="0">
                <a:solidFill>
                  <a:srgbClr val="002060"/>
                </a:solidFill>
              </a:rPr>
            </a:br>
            <a:br>
              <a:rPr lang="hr-HR" sz="1600" cap="none" dirty="0">
                <a:solidFill>
                  <a:srgbClr val="002060"/>
                </a:solidFill>
              </a:rPr>
            </a:br>
            <a:endParaRPr lang="hr-HR" sz="1600" cap="none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4212" y="685801"/>
            <a:ext cx="4095606" cy="118456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Što je proračun?</a:t>
            </a:r>
          </a:p>
        </p:txBody>
      </p:sp>
    </p:spTree>
    <p:extLst>
      <p:ext uri="{BB962C8B-B14F-4D97-AF65-F5344CB8AC3E}">
        <p14:creationId xmlns:p14="http://schemas.microsoft.com/office/powerpoint/2010/main" val="3424051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92028" y="768927"/>
            <a:ext cx="10402890" cy="5153890"/>
          </a:xfrm>
        </p:spPr>
        <p:txBody>
          <a:bodyPr/>
          <a:lstStyle/>
          <a:p>
            <a:pPr marL="342900" lvl="0" indent="-34290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1011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ZAŠTITA OD POŽARA</a:t>
            </a: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 CIVILNA ZAŠTITA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ukupno planirana sredstva  iznose  709.200,00 kuna, a odnose se na:</a:t>
            </a: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financiranje Vatrogasne zajednice općine Hum na Sutli  sukladno Zakonu o vatrogastvu u iznosu od 460.000,00 kn.</a:t>
            </a: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financiranje Javno vatrogasne postrojbe grada Krapine u iznosu od 29.200,00 kn.</a:t>
            </a: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nabavku opreme za civilnu zaštitu planira se iznos od 20.000,00 kn.</a:t>
            </a: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Donacija DVD-u Prišlin - Hum planirana je u iznosu od 200.000,00 kuna za izgradnju popratnog objekta.</a:t>
            </a:r>
          </a:p>
          <a:p>
            <a:pPr marL="342900" lvl="0" indent="-342900">
              <a:buClr>
                <a:prstClr val="white"/>
              </a:buClr>
              <a:buFont typeface="Wingdings" panose="05000000000000000000" pitchFamily="2" charset="2"/>
              <a:buChar char="ü"/>
            </a:pPr>
            <a:endParaRPr lang="pt-BR" sz="1100" dirty="0">
              <a:solidFill>
                <a:srgbClr val="002060"/>
              </a:solidFill>
            </a:endParaRPr>
          </a:p>
          <a:p>
            <a:pPr marL="342900" lvl="0" indent="-34290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1012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RAZVOJ ZAJEDNICE planirana sredstva iznose 162.500,00 kuna, a odnose na projekte:</a:t>
            </a:r>
          </a:p>
          <a:p>
            <a:pPr marL="719138" lvl="1" indent="-185738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Master plan  turizma općine Hum na Sutli, </a:t>
            </a:r>
            <a:r>
              <a:rPr lang="hr-HR" sz="1200" dirty="0" err="1">
                <a:solidFill>
                  <a:srgbClr val="002060"/>
                </a:solidFill>
              </a:rPr>
              <a:t>Desinić</a:t>
            </a:r>
            <a:r>
              <a:rPr lang="hr-HR" sz="1200" dirty="0">
                <a:solidFill>
                  <a:srgbClr val="002060"/>
                </a:solidFill>
              </a:rPr>
              <a:t>  i Zagorska Sela u iznosu od 50.000,00 kuna.</a:t>
            </a:r>
          </a:p>
          <a:p>
            <a:pPr marL="719138" lvl="1" indent="-185738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Promicanje internetske povezanosti u lokalnim zajednicama u iznosu od 112.500,00 kuna financiran iz sredstava  EU odnosno od Izvršne agencije za inovacije i mreže.</a:t>
            </a:r>
            <a:endParaRPr lang="pt-BR" sz="1200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8604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4211" y="581891"/>
            <a:ext cx="10434061" cy="5412509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tx1"/>
                </a:solidFill>
              </a:rPr>
              <a:t>Razdjel: 002  PREDŠKOLSKI ODGOJ - PRORAČUNSKI KORISNIK DJEČJI VRTIĆ „BALONČICA” planirana sredstva u iznosu od 3.177.840,00 kuna</a:t>
            </a:r>
          </a:p>
          <a:p>
            <a:endParaRPr lang="pl-PL" dirty="0">
              <a:solidFill>
                <a:schemeClr val="tx1"/>
              </a:solidFill>
            </a:endParaRPr>
          </a:p>
          <a:p>
            <a:pPr marL="342900" lvl="2" indent="-342900" algn="just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 1013 PREDŠKOLSKI ODGOJ - DJEČJI VRTIĆ BALONČICA / Planirana sredstva za provođenje predškolskog programa do polaska djece u osnovnu školu iznose 3.177.840,00 kuna (</a:t>
            </a:r>
            <a:r>
              <a:rPr lang="pl-PL" sz="1200" dirty="0">
                <a:solidFill>
                  <a:srgbClr val="002060"/>
                </a:solidFill>
              </a:rPr>
              <a:t>sufinanciranje iz općinskog proračuna iznosi  1.980.000,00 kn): 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Rashodi za zaposlene planiraju se u iznosu od 2.507.360,00 kn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Planirana sredstva za tekuće rashode  iznose 612.100,00 kn,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 financiranje predškole planira se iznos od 30.440,00 kn,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da-DK" sz="1200" dirty="0">
                <a:solidFill>
                  <a:srgbClr val="002060"/>
                </a:solidFill>
              </a:rPr>
              <a:t>Rashodi za nabavu opreme</a:t>
            </a:r>
            <a:r>
              <a:rPr lang="hr-HR" sz="1200" dirty="0">
                <a:solidFill>
                  <a:srgbClr val="002060"/>
                </a:solidFill>
              </a:rPr>
              <a:t> planiraju se u iznosu od </a:t>
            </a:r>
            <a:r>
              <a:rPr lang="pl-PL" sz="1200" dirty="0">
                <a:solidFill>
                  <a:srgbClr val="002060"/>
                </a:solidFill>
              </a:rPr>
              <a:t>27.940,00 kn.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1200" dirty="0">
              <a:solidFill>
                <a:srgbClr val="002060"/>
              </a:solidFill>
            </a:endParaRPr>
          </a:p>
          <a:p>
            <a:endParaRPr lang="pl-PL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386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4212" y="384464"/>
            <a:ext cx="10818524" cy="5609936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hr-H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Razdjel: 003  KULTURNE USTANOVE - </a:t>
            </a:r>
            <a:r>
              <a:rPr lang="pl-PL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PRORAČUNSKI KORISNIK NARODNA KNJIŽNICA HUM NA SUTLI</a:t>
            </a:r>
            <a:r>
              <a:rPr lang="hr-H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planirana sredstva u iznosu od  482.510,00 kuna </a:t>
            </a:r>
          </a:p>
          <a:p>
            <a:pPr algn="just"/>
            <a:endParaRPr lang="hr-H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1014 NARODNA KNJIŽNICA HUM NA SUTLI / Planirana sredstva za rad  knjižnice iznose 472.510,00 kuna (</a:t>
            </a:r>
            <a:r>
              <a:rPr lang="pl-PL" sz="1200" dirty="0">
                <a:solidFill>
                  <a:srgbClr val="002060"/>
                </a:solidFill>
              </a:rPr>
              <a:t>sufinanciranje iz općinskog proračun iznosi  395.000,00 kn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plaće i naknade ravnateljice planiran je iznos od 241.330,00 kn,</a:t>
            </a: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Rashodi za tekuće poslovanje knjižnice planirani su iznosu od 53.680,00 kn,</a:t>
            </a: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Za nabavku nove knjižne građe planiran je iznos od 117.500,00 kn,</a:t>
            </a: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Rashodi za nabavu opreme planiraju se u iznosu od 15</a:t>
            </a:r>
            <a:r>
              <a:rPr lang="hr-HR" sz="1200" dirty="0">
                <a:solidFill>
                  <a:srgbClr val="002060"/>
                </a:solidFill>
              </a:rPr>
              <a:t>.000,00 kn,</a:t>
            </a: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Godišnji programi i manifestacije obuhvaćaju:  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• književne večeri  i književne susrete,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• manifestacija posvećena Rikardu </a:t>
            </a:r>
            <a:r>
              <a:rPr lang="hr-HR" sz="1200" dirty="0" err="1">
                <a:solidFill>
                  <a:srgbClr val="002060"/>
                </a:solidFill>
              </a:rPr>
              <a:t>Jorgovaniću</a:t>
            </a:r>
            <a:r>
              <a:rPr lang="hr-HR" sz="1200" dirty="0">
                <a:solidFill>
                  <a:srgbClr val="002060"/>
                </a:solidFill>
              </a:rPr>
              <a:t>, 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• književni susret Sutla nas veže i spaja,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• manifestacija </a:t>
            </a:r>
            <a:r>
              <a:rPr lang="hr-HR" sz="1200" dirty="0" err="1">
                <a:solidFill>
                  <a:srgbClr val="002060"/>
                </a:solidFill>
              </a:rPr>
              <a:t>Humfejst</a:t>
            </a:r>
            <a:r>
              <a:rPr lang="hr-HR" sz="1200" dirty="0">
                <a:solidFill>
                  <a:srgbClr val="002060"/>
                </a:solidFill>
              </a:rPr>
              <a:t>,</a:t>
            </a:r>
            <a:endParaRPr lang="nn-NO" sz="1200" dirty="0">
              <a:solidFill>
                <a:srgbClr val="002060"/>
              </a:solidFill>
            </a:endParaRP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		</a:t>
            </a:r>
            <a:r>
              <a:rPr lang="nn-NO" sz="1200" dirty="0">
                <a:solidFill>
                  <a:srgbClr val="002060"/>
                </a:solidFill>
              </a:rPr>
              <a:t>•</a:t>
            </a:r>
            <a:r>
              <a:rPr lang="hr-HR" sz="1200" dirty="0">
                <a:solidFill>
                  <a:srgbClr val="002060"/>
                </a:solidFill>
              </a:rPr>
              <a:t> p</a:t>
            </a:r>
            <a:r>
              <a:rPr lang="nn-NO" sz="1200" dirty="0">
                <a:solidFill>
                  <a:srgbClr val="002060"/>
                </a:solidFill>
              </a:rPr>
              <a:t>rogram zaštite baštine</a:t>
            </a:r>
            <a:r>
              <a:rPr lang="hr-HR" sz="1200" dirty="0">
                <a:solidFill>
                  <a:srgbClr val="002060"/>
                </a:solidFill>
              </a:rPr>
              <a:t> : izrada </a:t>
            </a:r>
            <a:r>
              <a:rPr lang="nn-NO" sz="1200" dirty="0">
                <a:solidFill>
                  <a:srgbClr val="002060"/>
                </a:solidFill>
              </a:rPr>
              <a:t>Rječnik</a:t>
            </a:r>
            <a:r>
              <a:rPr lang="hr-HR" sz="1200" dirty="0">
                <a:solidFill>
                  <a:srgbClr val="002060"/>
                </a:solidFill>
              </a:rPr>
              <a:t>a</a:t>
            </a:r>
            <a:r>
              <a:rPr lang="nn-NO" sz="1200" dirty="0">
                <a:solidFill>
                  <a:srgbClr val="002060"/>
                </a:solidFill>
              </a:rPr>
              <a:t> humskog govora</a:t>
            </a:r>
            <a:r>
              <a:rPr lang="hr-HR" sz="1200" dirty="0">
                <a:solidFill>
                  <a:srgbClr val="002060"/>
                </a:solidFill>
              </a:rPr>
              <a:t>, 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 	   za čija se odvijanja planiraju sredstva u iznosu od 45.000,00 kuna.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373499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98875" y="1021774"/>
            <a:ext cx="10271656" cy="4777894"/>
          </a:xfrm>
        </p:spPr>
        <p:txBody>
          <a:bodyPr/>
          <a:lstStyle/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OPĆINA HUM NA SUTLI 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web: </a:t>
            </a:r>
            <a:r>
              <a:rPr lang="hr-HR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www.humnasutli.hr</a:t>
            </a:r>
          </a:p>
          <a:p>
            <a:endParaRPr lang="hr-HR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KONTAKTI: 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Jedinstveni upravni odjel : 049/ 382 383 (tel.)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	 e- mail:   </a:t>
            </a:r>
            <a:r>
              <a:rPr lang="hr-HR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racunovodstvo@humnasutli.hr</a:t>
            </a:r>
            <a:endParaRPr lang="hr-HR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Općinski načelnik: 049/ 382 380 (tel.)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e- mail: </a:t>
            </a:r>
            <a:r>
              <a:rPr lang="hr-HR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nacelnik</a:t>
            </a:r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@</a:t>
            </a:r>
            <a:r>
              <a:rPr lang="hr-HR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humnasutli.hr</a:t>
            </a:r>
            <a:endParaRPr lang="hr-HR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671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382877" y="238990"/>
            <a:ext cx="9997642" cy="1600200"/>
          </a:xfrm>
        </p:spPr>
        <p:txBody>
          <a:bodyPr/>
          <a:lstStyle/>
          <a:p>
            <a:pPr algn="ctr"/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 sadržava:</a:t>
            </a:r>
          </a:p>
        </p:txBody>
      </p:sp>
      <p:sp>
        <p:nvSpPr>
          <p:cNvPr id="6" name="Rezervirano mjesto teksta 5"/>
          <p:cNvSpPr>
            <a:spLocks noGrp="1"/>
          </p:cNvSpPr>
          <p:nvPr>
            <p:ph type="body" sz="quarter" idx="13"/>
          </p:nvPr>
        </p:nvSpPr>
        <p:spPr>
          <a:xfrm>
            <a:off x="1114498" y="1432330"/>
            <a:ext cx="8534400" cy="623455"/>
          </a:xfrm>
        </p:spPr>
        <p:txBody>
          <a:bodyPr/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Opći dio proračuna sačinjavaju:</a:t>
            </a:r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zervirano mjesto teksta 4"/>
          <p:cNvSpPr>
            <a:spLocks noGrp="1"/>
          </p:cNvSpPr>
          <p:nvPr>
            <p:ph type="body" idx="1"/>
          </p:nvPr>
        </p:nvSpPr>
        <p:spPr>
          <a:xfrm>
            <a:off x="382877" y="2383163"/>
            <a:ext cx="10802185" cy="2961410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r-HR" sz="1600" dirty="0">
                <a:solidFill>
                  <a:srgbClr val="002060"/>
                </a:solidFill>
              </a:rPr>
              <a:t>Račun prihoda i rashoda u kojem su prikazani svi prihodi i rashodi prema ekonomskoj klasifikaciji (npr. prihodi od poreza, imovine, pristojbi te rashodi za zaposlene, financijski rashodi).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>
                <a:solidFill>
                  <a:srgbClr val="002060"/>
                </a:solidFill>
              </a:rPr>
              <a:t>Račun zaduživanja/financiranja prikazuje izdatke za financijsku imovinu i otplate zajmova te primitke od financijske imovine i zaduživanja.</a:t>
            </a:r>
          </a:p>
          <a:p>
            <a:endParaRPr lang="hr-HR" dirty="0">
              <a:solidFill>
                <a:srgbClr val="002060"/>
              </a:solidFill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102" y="3769479"/>
            <a:ext cx="5204114" cy="24954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4552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75131" y="452000"/>
            <a:ext cx="11522954" cy="2743200"/>
          </a:xfrm>
        </p:spPr>
        <p:txBody>
          <a:bodyPr>
            <a:normAutofit fontScale="90000"/>
          </a:bodyPr>
          <a:lstStyle/>
          <a:p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2. Poseban dio proračuna sačinjava:</a:t>
            </a:r>
            <a:b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hr-HR" sz="2400" dirty="0">
                <a:solidFill>
                  <a:srgbClr val="002060"/>
                </a:solidFill>
              </a:rPr>
            </a:br>
            <a:r>
              <a:rPr lang="hr-HR" sz="2400" dirty="0">
                <a:solidFill>
                  <a:srgbClr val="002060"/>
                </a:solidFill>
              </a:rPr>
              <a:t>	</a:t>
            </a:r>
            <a:r>
              <a:rPr lang="hr-HR" sz="1800" cap="none" dirty="0">
                <a:solidFill>
                  <a:srgbClr val="002060"/>
                </a:solidFill>
              </a:rPr>
              <a:t>Plan rashoda i izdataka raspoređen po organizacijskim jedinicama (odjelima) i proračunskim korisnicima iskazanih po vrstama te raspoređenih u programe koji se sastoje od aktivnosti i projekata. </a:t>
            </a:r>
            <a:br>
              <a:rPr lang="hr-HR" sz="1800" cap="none" dirty="0">
                <a:solidFill>
                  <a:srgbClr val="002060"/>
                </a:solidFill>
              </a:rPr>
            </a:br>
            <a:br>
              <a:rPr lang="hr-HR" sz="1800" cap="none" dirty="0">
                <a:solidFill>
                  <a:srgbClr val="002060"/>
                </a:solidFill>
              </a:rPr>
            </a:br>
            <a:r>
              <a:rPr lang="hr-HR" sz="1800" cap="none" dirty="0">
                <a:solidFill>
                  <a:srgbClr val="002060"/>
                </a:solidFill>
              </a:rPr>
              <a:t>	</a:t>
            </a:r>
            <a:r>
              <a:rPr lang="hr-HR" sz="1600" cap="none" dirty="0">
                <a:solidFill>
                  <a:srgbClr val="002060"/>
                </a:solidFill>
              </a:rPr>
              <a:t>Proračunski korisnici su ustanove, tijela javne vlasti kojima je JLS osnivač ili suosnivač. Financiranje proračunskih korisnika je većim dijelom iz proračuna svog/svojih osnivača ili suosnivača. Proračunski korisnici Općine Hum na Sutli su: Dječji vrtić „</a:t>
            </a:r>
            <a:r>
              <a:rPr lang="hr-HR" sz="1600" cap="none" dirty="0" err="1">
                <a:solidFill>
                  <a:srgbClr val="002060"/>
                </a:solidFill>
              </a:rPr>
              <a:t>Balončica</a:t>
            </a:r>
            <a:r>
              <a:rPr lang="hr-HR" sz="1600" cap="none" dirty="0">
                <a:solidFill>
                  <a:srgbClr val="002060"/>
                </a:solidFill>
              </a:rPr>
              <a:t>“ i Narodna knjižnica Hum na Sutli.</a:t>
            </a:r>
            <a:br>
              <a:rPr lang="hr-HR" sz="1600" cap="none" dirty="0">
                <a:solidFill>
                  <a:srgbClr val="002060"/>
                </a:solidFill>
              </a:rPr>
            </a:br>
            <a:br>
              <a:rPr lang="hr-HR" dirty="0">
                <a:solidFill>
                  <a:srgbClr val="002060"/>
                </a:solidFill>
              </a:rPr>
            </a:br>
            <a:endParaRPr lang="hr-HR" dirty="0">
              <a:solidFill>
                <a:srgbClr val="002060"/>
              </a:solidFill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quarter" idx="13"/>
          </p:nvPr>
        </p:nvSpPr>
        <p:spPr>
          <a:xfrm>
            <a:off x="565226" y="2588615"/>
            <a:ext cx="4989951" cy="4150242"/>
          </a:xfrm>
        </p:spPr>
        <p:txBody>
          <a:bodyPr>
            <a:normAutofit fontScale="85000" lnSpcReduction="20000"/>
          </a:bodyPr>
          <a:lstStyle/>
          <a:p>
            <a:r>
              <a:rPr lang="hr-HR" sz="1900" b="1" i="1" u="sng" dirty="0"/>
              <a:t>RAZDJEL 001</a:t>
            </a:r>
            <a:r>
              <a:rPr lang="hr-HR" sz="1900" i="1" u="sng" dirty="0"/>
              <a:t> </a:t>
            </a:r>
            <a:r>
              <a:rPr lang="hr-HR" sz="1900" b="1" i="1" u="sng" dirty="0"/>
              <a:t>opće javne usluge</a:t>
            </a:r>
            <a:endParaRPr lang="hr-HR" sz="1900" dirty="0"/>
          </a:p>
          <a:p>
            <a:r>
              <a:rPr lang="hr-HR" sz="1600" b="1" i="1" dirty="0"/>
              <a:t>         </a:t>
            </a:r>
            <a:r>
              <a:rPr lang="hr-HR" sz="1400" b="1" i="1" u="sng" dirty="0"/>
              <a:t>PROGRAMI:</a:t>
            </a:r>
          </a:p>
          <a:p>
            <a:r>
              <a:rPr lang="hr-HR" sz="1400" dirty="0"/>
              <a:t>1001 	PRIPREME I DONOŠENJE AKATA IZ DJELOKRUGA TIJELA</a:t>
            </a:r>
          </a:p>
          <a:p>
            <a:r>
              <a:rPr lang="hr-HR" sz="1400" dirty="0"/>
              <a:t>1002	Tijela i komisije</a:t>
            </a:r>
          </a:p>
          <a:p>
            <a:r>
              <a:rPr lang="hr-HR" sz="1400" dirty="0"/>
              <a:t>1003	KOMUNALNO gospodarstvo</a:t>
            </a:r>
          </a:p>
          <a:p>
            <a:pPr marL="446088" indent="-446088"/>
            <a:r>
              <a:rPr lang="hr-HR" sz="1400" dirty="0"/>
              <a:t>1004	Izgradnja Komunalne INFRASTRUKTURA I   Građevinskih Objekata</a:t>
            </a:r>
          </a:p>
          <a:p>
            <a:pPr marL="446088" indent="-446088"/>
            <a:r>
              <a:rPr lang="hr-HR" sz="1400" dirty="0"/>
              <a:t>1005	SUFINANCIRANJE PREDŠKOLSKOG ODGOJA I OSNOVNO ŠKOLSTVO  </a:t>
            </a:r>
          </a:p>
          <a:p>
            <a:r>
              <a:rPr lang="hr-HR" sz="1400" dirty="0"/>
              <a:t>1006	DONACIJE Kulturne djelatnosti</a:t>
            </a:r>
          </a:p>
          <a:p>
            <a:r>
              <a:rPr lang="hr-HR" sz="1400" dirty="0"/>
              <a:t>1007	DONACIJE ŠPORTSKE DJELATNOSTI</a:t>
            </a:r>
          </a:p>
          <a:p>
            <a:r>
              <a:rPr lang="hr-HR" sz="1400" dirty="0"/>
              <a:t>1008	DONACIJE OSTALA DRUŠTVA I ORGANIZACIJE</a:t>
            </a:r>
          </a:p>
          <a:p>
            <a:r>
              <a:rPr lang="hr-HR" sz="1400" dirty="0"/>
              <a:t>1009	Obrt I Poljoprivreda</a:t>
            </a:r>
          </a:p>
          <a:p>
            <a:r>
              <a:rPr lang="hr-HR" sz="1400" dirty="0"/>
              <a:t>1010	SOCIJALNA ZAŠTITA</a:t>
            </a:r>
          </a:p>
          <a:p>
            <a:r>
              <a:rPr lang="hr-HR" sz="1400" dirty="0"/>
              <a:t>1011	ZAŠTITA ODPOŽARA I CIVILNA ZAŠTITA</a:t>
            </a:r>
          </a:p>
          <a:p>
            <a:r>
              <a:rPr lang="hr-HR" sz="1400" dirty="0"/>
              <a:t>1012	RAZVOJ ZAJEDNICE</a:t>
            </a:r>
          </a:p>
          <a:p>
            <a:endParaRPr lang="hr-HR" sz="1400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>
          <a:xfrm>
            <a:off x="6428797" y="2425329"/>
            <a:ext cx="4149033" cy="3972666"/>
          </a:xfrm>
        </p:spPr>
        <p:txBody>
          <a:bodyPr>
            <a:normAutofit/>
          </a:bodyPr>
          <a:lstStyle/>
          <a:p>
            <a:r>
              <a:rPr lang="hr-HR" sz="1600" b="1" i="1" u="sng" dirty="0">
                <a:solidFill>
                  <a:schemeClr val="tx1"/>
                </a:solidFill>
              </a:rPr>
              <a:t>RAZDJEL 002 PREDŠKOLSKI ODGOJ</a:t>
            </a:r>
            <a:endParaRPr lang="hr-HR" sz="1600" b="1" dirty="0">
              <a:solidFill>
                <a:schemeClr val="tx1"/>
              </a:solidFill>
            </a:endParaRPr>
          </a:p>
          <a:p>
            <a:r>
              <a:rPr lang="hr-HR" sz="1300" b="1" i="1" u="sng" dirty="0">
                <a:solidFill>
                  <a:schemeClr val="tx1"/>
                </a:solidFill>
              </a:rPr>
              <a:t>PROGRAM:</a:t>
            </a:r>
            <a:endParaRPr lang="hr-HR" sz="1300" dirty="0">
              <a:solidFill>
                <a:schemeClr val="tx1"/>
              </a:solidFill>
            </a:endParaRPr>
          </a:p>
          <a:p>
            <a:r>
              <a:rPr lang="hr-HR" sz="1200" dirty="0">
                <a:solidFill>
                  <a:schemeClr val="tx1"/>
                </a:solidFill>
              </a:rPr>
              <a:t>1013	PREDŠKOLSKI ODGOJ -  DJEČJI VRTIĆ BALONĆICA</a:t>
            </a:r>
          </a:p>
          <a:p>
            <a:endParaRPr lang="hr-HR" sz="1300" dirty="0">
              <a:solidFill>
                <a:schemeClr val="tx1"/>
              </a:solidFill>
            </a:endParaRPr>
          </a:p>
          <a:p>
            <a:r>
              <a:rPr lang="hr-HR" sz="1600" b="1" i="1" u="sng" dirty="0">
                <a:solidFill>
                  <a:schemeClr val="tx1"/>
                </a:solidFill>
              </a:rPr>
              <a:t>RAZDJEL 003</a:t>
            </a:r>
            <a:r>
              <a:rPr lang="hr-HR" sz="1600" i="1" u="sng" dirty="0">
                <a:solidFill>
                  <a:schemeClr val="tx1"/>
                </a:solidFill>
              </a:rPr>
              <a:t> </a:t>
            </a:r>
            <a:r>
              <a:rPr lang="hr-HR" sz="1600" b="1" i="1" u="sng" dirty="0">
                <a:solidFill>
                  <a:schemeClr val="tx1"/>
                </a:solidFill>
              </a:rPr>
              <a:t>KULTURNE USTANOVE HUM NA SUTLI</a:t>
            </a:r>
            <a:endParaRPr lang="hr-HR" sz="1600" dirty="0">
              <a:solidFill>
                <a:schemeClr val="tx1"/>
              </a:solidFill>
            </a:endParaRPr>
          </a:p>
          <a:p>
            <a:r>
              <a:rPr lang="hr-HR" sz="1300" b="1" i="1" u="sng" dirty="0">
                <a:solidFill>
                  <a:schemeClr val="tx1"/>
                </a:solidFill>
              </a:rPr>
              <a:t>PROGRAM:</a:t>
            </a:r>
            <a:endParaRPr lang="hr-HR" sz="1300" dirty="0">
              <a:solidFill>
                <a:schemeClr val="tx1"/>
              </a:solidFill>
            </a:endParaRPr>
          </a:p>
          <a:p>
            <a:r>
              <a:rPr lang="hr-HR" sz="1200" dirty="0">
                <a:solidFill>
                  <a:schemeClr val="tx1"/>
                </a:solidFill>
              </a:rPr>
              <a:t>1014	NARODNA KNJIŽNICA HUM NA SUTLI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7590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1" y="540328"/>
            <a:ext cx="10058400" cy="2635183"/>
          </a:xfrm>
        </p:spPr>
        <p:txBody>
          <a:bodyPr>
            <a:normAutofit fontScale="90000"/>
          </a:bodyPr>
          <a:lstStyle/>
          <a:p>
            <a:br>
              <a:rPr lang="hr-HR" sz="2400" dirty="0"/>
            </a:br>
            <a:br>
              <a:rPr lang="hr-HR" sz="2400" dirty="0"/>
            </a:br>
            <a:br>
              <a:rPr lang="hr-HR" sz="2400" dirty="0"/>
            </a:br>
            <a:r>
              <a:rPr lang="hr-HR" sz="2400" dirty="0"/>
              <a:t>	</a:t>
            </a: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Plan razvojnih programa</a:t>
            </a:r>
            <a:b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hr-HR" sz="2400" b="1" dirty="0"/>
            </a:br>
            <a:r>
              <a:rPr lang="hr-HR" sz="2400" b="1" dirty="0"/>
              <a:t>	</a:t>
            </a:r>
            <a:r>
              <a:rPr lang="hr-HR" sz="1800" cap="none" dirty="0">
                <a:solidFill>
                  <a:srgbClr val="002060"/>
                </a:solidFill>
              </a:rPr>
              <a:t>Plan razvojnih programa sadrži strateški planirane rashode na nefinancijskoj imovini i plan kapitalnih pomoći i donacija iskazanih po izvorima prihoda za izvedbu programa što znači da se u planu razvojnih programa detaljno planiraju rashodi po programima za tri godine koji moraju biti mjerljivi i unose se u kolonu pokazatelji rezultata. Ovime se postižu veći rezultati u ostvarenju pojedinih ciljeva. Plan razvojnih programa sastavni je dio Proračuna.</a:t>
            </a:r>
            <a:br>
              <a:rPr lang="hr-HR" sz="2400" cap="none" dirty="0">
                <a:solidFill>
                  <a:srgbClr val="002060"/>
                </a:solidFill>
              </a:rPr>
            </a:br>
            <a:endParaRPr lang="hr-HR" sz="2400" dirty="0">
              <a:solidFill>
                <a:srgbClr val="002060"/>
              </a:solidFill>
            </a:endParaRPr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>
          <a:xfrm>
            <a:off x="684211" y="3928534"/>
            <a:ext cx="10136189" cy="1433175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0"/>
              </a:spcAft>
            </a:pPr>
            <a:r>
              <a:rPr lang="hr-H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Treba napomenuti da proračun nije statičan akt već se sukladno zakonu može mijenjati tijekom proračunske godine. Ta izmjena se naziva Rebalans proračuna.</a:t>
            </a:r>
          </a:p>
          <a:p>
            <a:pPr algn="just">
              <a:spcAft>
                <a:spcPts val="0"/>
              </a:spcAft>
            </a:pPr>
            <a:r>
              <a:rPr lang="hr-H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spcAft>
                <a:spcPts val="0"/>
              </a:spcAft>
            </a:pPr>
            <a:endParaRPr lang="hr-HR" sz="16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hr-H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	Procedura izmjena/rebalansa proračuna identična je proceduri njegova donošenja.</a:t>
            </a:r>
          </a:p>
          <a:p>
            <a:pPr algn="just"/>
            <a:endParaRPr lang="hr-HR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8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3820" y="145473"/>
            <a:ext cx="9675523" cy="1371600"/>
          </a:xfrm>
        </p:spPr>
        <p:txBody>
          <a:bodyPr>
            <a:normAutofit/>
          </a:bodyPr>
          <a:lstStyle/>
          <a:p>
            <a:pPr algn="ctr"/>
            <a: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 općine Hum na Sutli za 2020. godinu</a:t>
            </a:r>
            <a:b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1800" cap="none" dirty="0"/>
              <a:t>Proračunski prihodi i primici:</a:t>
            </a:r>
          </a:p>
        </p:txBody>
      </p:sp>
      <p:graphicFrame>
        <p:nvGraphicFramePr>
          <p:cNvPr id="13" name="Tablic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5270650"/>
              </p:ext>
            </p:extLst>
          </p:nvPr>
        </p:nvGraphicFramePr>
        <p:xfrm>
          <a:off x="2151767" y="1421085"/>
          <a:ext cx="6953108" cy="5080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02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87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9811"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>
                          <a:effectLst/>
                        </a:rPr>
                        <a:t>Prihodi i primici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>
                          <a:effectLst/>
                        </a:rPr>
                        <a:t>Iznos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>
                          <a:effectLst/>
                        </a:rPr>
                        <a:t>U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887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Prihodi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22.613.650,00 k</a:t>
                      </a:r>
                      <a:r>
                        <a:rPr lang="hr-HR" sz="1400" baseline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hr-HR" sz="14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96,48 %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811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Prihodi od poreza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11.800.120,00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50,34 %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869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Pomoći iz inozemstva i unutar općeg proračuna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6.535.070,00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27,88 %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811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Prihodi od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162.160,00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0,69 %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683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Prihodi od upravnih i administrativnih pristojbi, po posebnim propisima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3.898.300,00</a:t>
                      </a:r>
                      <a:r>
                        <a:rPr lang="hr-HR" sz="1100" baseline="0" dirty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16,63 %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683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Prihodi od prodaje proizvoda i robe te pruženih usluga i prihodi od donacija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6.000,00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0,03 %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029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Kazne, upravne mjere i ostali prihodi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 212.000,00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0,91 %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4029">
                <a:tc>
                  <a:txBody>
                    <a:bodyPr/>
                    <a:lstStyle/>
                    <a:p>
                      <a:r>
                        <a:rPr lang="pl-PL" sz="14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Prihodi od prodaje nefinancijske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100.000,00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b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0,43 %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4869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Prihodi od prodaje proizvedene dugotrajne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100.000,00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0,43%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811">
                <a:tc>
                  <a:txBody>
                    <a:bodyPr/>
                    <a:lstStyle/>
                    <a:p>
                      <a:r>
                        <a:rPr lang="hr-HR" sz="14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Preneseni Višak iz prethodnih godina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726.000,00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b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3,09 %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9811">
                <a:tc>
                  <a:txBody>
                    <a:bodyPr/>
                    <a:lstStyle/>
                    <a:p>
                      <a:r>
                        <a:rPr lang="hr-HR" sz="1400" b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UKUPNO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b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23.439.650,00 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hr-HR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5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75734" y="405246"/>
            <a:ext cx="11198578" cy="1253067"/>
          </a:xfrm>
        </p:spPr>
        <p:txBody>
          <a:bodyPr>
            <a:normAutofit fontScale="90000"/>
          </a:bodyPr>
          <a:lstStyle/>
          <a:p>
            <a:r>
              <a:rPr lang="hr-HR" sz="31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Prihodi poslovanja</a:t>
            </a:r>
            <a:br>
              <a:rPr lang="hr-HR" sz="31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000" cap="none" dirty="0"/>
              <a:t>Prihodi poslovanja općine Hum na Sutli za 2020. godinu planirani su u iznosu od 21.368.800,00 kuna, a čine ih: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575734" y="1901536"/>
            <a:ext cx="10943216" cy="4727021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hr-HR" sz="1400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poreza za 2020. godinu planirani su u iznosu od 11.800.120,00 kuna: 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prihodi od poreza na dohodak koji su planirani u iznosu od 11.388.620,00 kn, 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prihodi od poreza na  imovinu koji su planirani u iznosu od 260.000,00 kn, 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prihodi  od poreza na robu i usluge koji su planirani u iznosu od 151.500,00 kn.</a:t>
            </a:r>
          </a:p>
          <a:p>
            <a:pPr lvl="1"/>
            <a:endParaRPr lang="hr-HR" sz="1200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Pomoći od subjekata unutar općeg proračuna planirani su za 2020. u iznosu od 6.417.630,00 kn i to: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tekuće pomoći iz državnog proračuna planiran je iznos od 700.000,00 kuna,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tekuće pomoći iz županijskog proračuna planirane su u iznosu od 50.000,00 kuna,	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kapitalne pomoći iz državnog proračuna planirane su u iznosu od 1.100.000,00 kuna,	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kapitalne pomoći iz županijskih proračuna planirane su u iznosu od 50.000,00 kuna,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tekuće pomoći iz državnog proračuna temeljem prijenosa EU sredstava za 2020. godinu planirane su u iznosu  od 381.730,00 kuna,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kapitalne pomoći iz državnog proračuna temeljem prijenosa EU sredstava za 2020. godinu planirane su u iznosu  od 3.753.400,00 kuna,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kapitalne pomoći od izvanproračunskih korisnika temeljem prijenosa EU sredstava za 2020. godinu planirane su u iznosu  od 382.500,00 kuna.</a:t>
            </a:r>
            <a:endParaRPr lang="hr-HR" sz="1400" dirty="0">
              <a:solidFill>
                <a:srgbClr val="002060"/>
              </a:solidFill>
            </a:endParaRPr>
          </a:p>
          <a:p>
            <a:endParaRPr lang="hr-HR" sz="1400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32071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46348" y="736599"/>
            <a:ext cx="10338955" cy="5923845"/>
          </a:xfrm>
        </p:spPr>
        <p:txBody>
          <a:bodyPr>
            <a:normAutofit lnSpcReduction="10000"/>
          </a:bodyPr>
          <a:lstStyle/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 imovine za 2020. godinu planirani su u iznosu od 162.050,00 kuna, a čine ih: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 prihodi od zakupa i iznajmljivanja u iznosu od 100.000,00  kuna,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 kamate na depozit planirane su u iznosu od 500,00 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 naknade za koncesije planirane su u iznosu od 6.500,00 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spomenička renta planirana u iznosu od 50,00 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naknade za ceste planirane u iznosu od 35.000,00  kuna, te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 od naknade za nezakonito izgrađene građevine planiran u iznosu od 20.000,00  kuna.</a:t>
            </a:r>
          </a:p>
          <a:p>
            <a:pPr lvl="1">
              <a:buClr>
                <a:prstClr val="white"/>
              </a:buClr>
            </a:pPr>
            <a:endParaRPr lang="hr-HR" sz="1300" dirty="0">
              <a:solidFill>
                <a:srgbClr val="002060"/>
              </a:solidFill>
            </a:endParaRPr>
          </a:p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upravnih i administrativni pristojbi planirani su u iznosu od 2.777.000,00 kuna, a odnose se na: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 od upravnih pristojbi  u iznosu od 1.500,00 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prihodi od vodnog doprinosa u iznosu od 25.000,00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doprinosa od šuma u iznosu od 500,00 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komunalnog doprinosa u iznosu od 50.000,00 kuna, te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komunalne naknade u iznosu od 2.700.000,00 kuna.</a:t>
            </a:r>
          </a:p>
          <a:p>
            <a:pPr lvl="1">
              <a:buClr>
                <a:prstClr val="white"/>
              </a:buClr>
            </a:pPr>
            <a:endParaRPr lang="hr-HR" sz="1200" dirty="0">
              <a:solidFill>
                <a:srgbClr val="002060"/>
              </a:solidFill>
            </a:endParaRPr>
          </a:p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Ostali prihodi planirani su u iznosu od 212.000,00 kuna (</a:t>
            </a:r>
            <a:r>
              <a:rPr lang="hr-HR" sz="1200" dirty="0">
                <a:solidFill>
                  <a:srgbClr val="002060"/>
                </a:solidFill>
              </a:rPr>
              <a:t>prvenstveno se odnose na planiran iznos od 150.000,00 od građana za asfaltiranje nerazvrstanih cesta).</a:t>
            </a:r>
          </a:p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endParaRPr lang="hr-HR" sz="1200" dirty="0">
              <a:solidFill>
                <a:srgbClr val="002060"/>
              </a:solidFill>
            </a:endParaRPr>
          </a:p>
          <a:p>
            <a:pPr lvl="0">
              <a:buClr>
                <a:prstClr val="white"/>
              </a:buClr>
            </a:pPr>
            <a:r>
              <a:rPr lang="hr-HR" sz="1400" dirty="0">
                <a:solidFill>
                  <a:schemeClr val="tx1"/>
                </a:solidFill>
              </a:rPr>
              <a:t>Prihodi od prodaje nefinancijske imovine </a:t>
            </a:r>
            <a:r>
              <a:rPr lang="hr-HR" sz="1400" dirty="0">
                <a:solidFill>
                  <a:srgbClr val="002060"/>
                </a:solidFill>
              </a:rPr>
              <a:t>planirani su u iznosu od 100.000,00 kuna, odnose se na:</a:t>
            </a:r>
          </a:p>
          <a:p>
            <a:pPr lvl="0">
              <a:buClr>
                <a:prstClr val="white"/>
              </a:buClr>
            </a:pPr>
            <a:r>
              <a:rPr lang="hr-HR" sz="1200" dirty="0">
                <a:solidFill>
                  <a:srgbClr val="002060"/>
                </a:solidFill>
              </a:rPr>
              <a:t>prihod od prodaje stanove na kojima postaji stanarsko pravo u iznosu od 100.000,00 kuna.</a:t>
            </a:r>
          </a:p>
          <a:p>
            <a:pPr lvl="1">
              <a:buClr>
                <a:prstClr val="white"/>
              </a:buClr>
            </a:pPr>
            <a:endParaRPr lang="hr-HR" sz="1200" dirty="0">
              <a:solidFill>
                <a:srgbClr val="002060"/>
              </a:solidFill>
            </a:endParaRPr>
          </a:p>
          <a:p>
            <a:pPr lvl="1">
              <a:buClr>
                <a:prstClr val="white"/>
              </a:buClr>
            </a:pPr>
            <a:endParaRPr lang="hr-HR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81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0">
        <p14:ripple/>
      </p:transition>
    </mc:Choice>
    <mc:Fallback xmlns="">
      <p:transition spd="slow" advClick="0" advTm="20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89617" y="1037967"/>
            <a:ext cx="10226804" cy="5820033"/>
          </a:xfrm>
        </p:spPr>
        <p:txBody>
          <a:bodyPr>
            <a:noAutofit/>
          </a:bodyPr>
          <a:lstStyle/>
          <a:p>
            <a:r>
              <a:rPr lang="hr-HR" sz="1600" dirty="0">
                <a:solidFill>
                  <a:schemeClr val="tx1"/>
                </a:solidFill>
              </a:rPr>
              <a:t>	U ukupne prihode Plana proračuna općine uključeni su vlastiti prihodi i pomoći proračunskih korisnika što je zakonska obveza i to kako slijedi</a:t>
            </a:r>
            <a:r>
              <a:rPr lang="hr-HR" sz="1400" dirty="0">
                <a:solidFill>
                  <a:schemeClr val="tx1"/>
                </a:solidFill>
              </a:rPr>
              <a:t>:</a:t>
            </a:r>
          </a:p>
          <a:p>
            <a:endParaRPr lang="hr-HR" sz="1400" dirty="0">
              <a:solidFill>
                <a:schemeClr val="tx1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hr-HR" sz="1400" dirty="0">
                <a:solidFill>
                  <a:schemeClr val="tx1"/>
                </a:solidFill>
              </a:rPr>
              <a:t>Dječji vrtić ”</a:t>
            </a:r>
            <a:r>
              <a:rPr lang="hr-HR" sz="1400" dirty="0" err="1">
                <a:solidFill>
                  <a:schemeClr val="tx1"/>
                </a:solidFill>
              </a:rPr>
              <a:t>Balončica</a:t>
            </a:r>
            <a:r>
              <a:rPr lang="hr-HR" sz="1400" dirty="0">
                <a:solidFill>
                  <a:schemeClr val="tx1"/>
                </a:solidFill>
              </a:rPr>
              <a:t>” </a:t>
            </a:r>
            <a:r>
              <a:rPr lang="hr-HR" sz="1400" dirty="0">
                <a:solidFill>
                  <a:srgbClr val="002060"/>
                </a:solidFill>
              </a:rPr>
              <a:t>u ukupnom iznosu od 1.171.840,00 kuna: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Pomoći proračunskim korisnicima iz proračuna koji im nije nadležan  u iznosu od 46.440,00 kuna,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</a:t>
            </a:r>
            <a:r>
              <a:rPr lang="hr-HR" sz="1400" dirty="0" err="1">
                <a:solidFill>
                  <a:srgbClr val="002060"/>
                </a:solidFill>
              </a:rPr>
              <a:t>opskrbinina</a:t>
            </a:r>
            <a:r>
              <a:rPr lang="hr-HR" sz="1400" dirty="0">
                <a:solidFill>
                  <a:srgbClr val="002060"/>
                </a:solidFill>
              </a:rPr>
              <a:t> Dječji vrtić </a:t>
            </a:r>
            <a:r>
              <a:rPr lang="hr-HR" sz="1400" dirty="0" err="1">
                <a:solidFill>
                  <a:srgbClr val="002060"/>
                </a:solidFill>
              </a:rPr>
              <a:t>Balončica</a:t>
            </a:r>
            <a:r>
              <a:rPr lang="hr-HR" sz="1400" dirty="0">
                <a:solidFill>
                  <a:srgbClr val="002060"/>
                </a:solidFill>
              </a:rPr>
              <a:t> planirani su iznosu od 1.119.000,00 kuna,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Ostali prihodi u iznosu od 6.400,00 kuna.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hr-HR" sz="1400" dirty="0">
              <a:solidFill>
                <a:srgbClr val="00206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hr-HR" sz="1400" dirty="0">
                <a:solidFill>
                  <a:schemeClr val="tx1"/>
                </a:solidFill>
              </a:rPr>
              <a:t>Narodna knjižnica Hum na Sutli </a:t>
            </a:r>
            <a:r>
              <a:rPr lang="hr-HR" sz="1400" dirty="0">
                <a:solidFill>
                  <a:srgbClr val="002060"/>
                </a:solidFill>
              </a:rPr>
              <a:t>u ukupnom iznosu od 73.010,00 kn: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Pomoći proračunskim korisnicima iz proračuna koji im nije nadležan  u iznosu od 71.000,00 kuna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Ostali prihodi u iznosu od 2.010,00 kuna.</a:t>
            </a:r>
          </a:p>
          <a:p>
            <a:pPr lvl="1"/>
            <a:endParaRPr lang="hr-HR" sz="1400" dirty="0">
              <a:solidFill>
                <a:schemeClr val="bg1"/>
              </a:solidFill>
            </a:endParaRPr>
          </a:p>
          <a:p>
            <a:endParaRPr lang="hr-HR" dirty="0"/>
          </a:p>
          <a:p>
            <a:endParaRPr lang="hr-HR" sz="1100" dirty="0"/>
          </a:p>
        </p:txBody>
      </p:sp>
    </p:spTree>
    <p:extLst>
      <p:ext uri="{BB962C8B-B14F-4D97-AF65-F5344CB8AC3E}">
        <p14:creationId xmlns:p14="http://schemas.microsoft.com/office/powerpoint/2010/main" val="320326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</p:sld>
</file>

<file path=ppt/theme/theme1.xml><?xml version="1.0" encoding="utf-8"?>
<a:theme xmlns:a="http://schemas.openxmlformats.org/drawingml/2006/main" name="Isječak">
  <a:themeElements>
    <a:clrScheme name="Isječa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Isječ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sječa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1742</TotalTime>
  <Words>3712</Words>
  <Application>Microsoft Office PowerPoint</Application>
  <PresentationFormat>Široki zaslon</PresentationFormat>
  <Paragraphs>315</Paragraphs>
  <Slides>23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23</vt:i4>
      </vt:variant>
    </vt:vector>
  </HeadingPairs>
  <TitlesOfParts>
    <vt:vector size="28" baseType="lpstr">
      <vt:lpstr>Calibri</vt:lpstr>
      <vt:lpstr>Century Gothic</vt:lpstr>
      <vt:lpstr>Wingdings</vt:lpstr>
      <vt:lpstr>Wingdings 3</vt:lpstr>
      <vt:lpstr>Isječak</vt:lpstr>
      <vt:lpstr>Općina hum na sutli hum na sutli 175 49231 hum na sutli mb:02621223 oib: 61743726362  www.humnasutli.hr</vt:lpstr>
      <vt:lpstr> Proračun je akt kojim se procjenjuju prihodi i primici te utvrđuju rashodi i izdaci općine Hum na Sutli za proračunsku godinu, a sadrži i projekciju prihoda i primitaka te rashoda i izdataka za slijedeće dvije godine.   Proračun se odnosi na fiskalnu godinu i traje od 01. siječnja do 31. prosinca. Zakonodavni  akt kojim su regulirana sva pitanja vezana uz proračun je Zakon o proračunu („Narodne novine” br. 87/08 , 136/12   15/15).    Jedini ovlašteni predlagatelj Proračuna općine je općinski načelnik. Općinski načelnik općine Hum na Sutli odgovoran je za zakonito planiranje i izvršavanje proračuna, za svrhovito, učinkovito i ekonomično raspolaganje proračunskim sredstvima. Proračun donosi (izglasava) Općinsko vijeće do kraja godine za iduću godinu.  </vt:lpstr>
      <vt:lpstr>Proračun sadržava:</vt:lpstr>
      <vt:lpstr>  2. Poseban dio proračuna sačinjava:   Plan rashoda i izdataka raspoređen po organizacijskim jedinicama (odjelima) i proračunskim korisnicima iskazanih po vrstama te raspoređenih u programe koji se sastoje od aktivnosti i projekata.    Proračunski korisnici su ustanove, tijela javne vlasti kojima je JLS osnivač ili suosnivač. Financiranje proračunskih korisnika je većim dijelom iz proračuna svog/svojih osnivača ili suosnivača. Proračunski korisnici Općine Hum na Sutli su: Dječji vrtić „Balončica“ i Narodna knjižnica Hum na Sutli.  </vt:lpstr>
      <vt:lpstr>    3. Plan razvojnih programa     Plan razvojnih programa sadrži strateški planirane rashode na nefinancijskoj imovini i plan kapitalnih pomoći i donacija iskazanih po izvorima prihoda za izvedbu programa što znači da se u planu razvojnih programa detaljno planiraju rashodi po programima za tri godine koji moraju biti mjerljivi i unose se u kolonu pokazatelji rezultata. Ovime se postižu veći rezultati u ostvarenju pojedinih ciljeva. Plan razvojnih programa sastavni je dio Proračuna. </vt:lpstr>
      <vt:lpstr>Proračun općine Hum na Sutli za 2020. godinu  Proračunski prihodi i primici:</vt:lpstr>
      <vt:lpstr>                                      Prihodi poslovanja  Prihodi poslovanja općine Hum na Sutli za 2020. godinu planirani su u iznosu od 21.368.800,00 kuna, a čine ih:</vt:lpstr>
      <vt:lpstr>PowerPoint prezentacija</vt:lpstr>
      <vt:lpstr>PowerPoint prezentacija</vt:lpstr>
      <vt:lpstr>Planirani preneseni Višak poslovanja iz prethodnih godina = 726.000,00 kuna</vt:lpstr>
      <vt:lpstr>   Proračun općine Hum na Sutli za 2020. godinu   </vt:lpstr>
      <vt:lpstr>Rashodi tekući</vt:lpstr>
      <vt:lpstr>Rashodi za nabavu nefinancijske imovine</vt:lpstr>
      <vt:lpstr>OPIS POSEBNOG DIJELA PRORAČUNA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OPĆINA HUM NA SUTLI</dc:title>
  <dc:creator>Opcina</dc:creator>
  <cp:lastModifiedBy>Korisnik</cp:lastModifiedBy>
  <cp:revision>393</cp:revision>
  <cp:lastPrinted>2018-11-15T13:06:56Z</cp:lastPrinted>
  <dcterms:created xsi:type="dcterms:W3CDTF">2018-11-10T17:10:58Z</dcterms:created>
  <dcterms:modified xsi:type="dcterms:W3CDTF">2020-01-08T11:10:16Z</dcterms:modified>
</cp:coreProperties>
</file>